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61"/>
  </p:notesMasterIdLst>
  <p:sldIdLst>
    <p:sldId id="256" r:id="rId2"/>
    <p:sldId id="270" r:id="rId3"/>
    <p:sldId id="289" r:id="rId4"/>
    <p:sldId id="290" r:id="rId5"/>
    <p:sldId id="257" r:id="rId6"/>
    <p:sldId id="258" r:id="rId7"/>
    <p:sldId id="259" r:id="rId8"/>
    <p:sldId id="260" r:id="rId9"/>
    <p:sldId id="273" r:id="rId10"/>
    <p:sldId id="274" r:id="rId11"/>
    <p:sldId id="291" r:id="rId12"/>
    <p:sldId id="261" r:id="rId13"/>
    <p:sldId id="262" r:id="rId14"/>
    <p:sldId id="292" r:id="rId15"/>
    <p:sldId id="293" r:id="rId16"/>
    <p:sldId id="295" r:id="rId17"/>
    <p:sldId id="302" r:id="rId18"/>
    <p:sldId id="303" r:id="rId19"/>
    <p:sldId id="294" r:id="rId20"/>
    <p:sldId id="301" r:id="rId21"/>
    <p:sldId id="296" r:id="rId22"/>
    <p:sldId id="304" r:id="rId23"/>
    <p:sldId id="297" r:id="rId24"/>
    <p:sldId id="298" r:id="rId25"/>
    <p:sldId id="305" r:id="rId26"/>
    <p:sldId id="299" r:id="rId27"/>
    <p:sldId id="306" r:id="rId28"/>
    <p:sldId id="307" r:id="rId29"/>
    <p:sldId id="300" r:id="rId30"/>
    <p:sldId id="263" r:id="rId31"/>
    <p:sldId id="264" r:id="rId32"/>
    <p:sldId id="265" r:id="rId33"/>
    <p:sldId id="266" r:id="rId34"/>
    <p:sldId id="267" r:id="rId35"/>
    <p:sldId id="271" r:id="rId36"/>
    <p:sldId id="272" r:id="rId37"/>
    <p:sldId id="268" r:id="rId38"/>
    <p:sldId id="275" r:id="rId39"/>
    <p:sldId id="285" r:id="rId40"/>
    <p:sldId id="286" r:id="rId41"/>
    <p:sldId id="287" r:id="rId42"/>
    <p:sldId id="288" r:id="rId43"/>
    <p:sldId id="276" r:id="rId44"/>
    <p:sldId id="277" r:id="rId45"/>
    <p:sldId id="278" r:id="rId46"/>
    <p:sldId id="308" r:id="rId47"/>
    <p:sldId id="309" r:id="rId48"/>
    <p:sldId id="279" r:id="rId49"/>
    <p:sldId id="280" r:id="rId50"/>
    <p:sldId id="269" r:id="rId51"/>
    <p:sldId id="313" r:id="rId52"/>
    <p:sldId id="310" r:id="rId53"/>
    <p:sldId id="312" r:id="rId54"/>
    <p:sldId id="314" r:id="rId55"/>
    <p:sldId id="283" r:id="rId56"/>
    <p:sldId id="281" r:id="rId57"/>
    <p:sldId id="282" r:id="rId58"/>
    <p:sldId id="284" r:id="rId59"/>
    <p:sldId id="311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C90A68-F779-484C-858A-E3464E6B47B0}" type="doc">
      <dgm:prSet loTypeId="urn:microsoft.com/office/officeart/2005/8/layout/vProcess5" loCatId="process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807FF59-73D7-4EB2-A567-A158469D56A4}">
      <dgm:prSet/>
      <dgm:spPr/>
      <dgm:t>
        <a:bodyPr/>
        <a:lstStyle/>
        <a:p>
          <a:r>
            <a:rPr lang="ru-RU"/>
            <a:t>Нужник – середина </a:t>
          </a:r>
          <a:r>
            <a:rPr lang="en-US"/>
            <a:t>XVIII </a:t>
          </a:r>
          <a:r>
            <a:rPr lang="ru-RU"/>
            <a:t>века</a:t>
          </a:r>
          <a:endParaRPr lang="en-US"/>
        </a:p>
      </dgm:t>
    </dgm:pt>
    <dgm:pt modelId="{0B22C961-9AB5-4FE9-BD4C-71E0D4CBF828}" type="parTrans" cxnId="{A29E40B4-5412-4C17-8CBA-55CD1A9A5EC1}">
      <dgm:prSet/>
      <dgm:spPr/>
      <dgm:t>
        <a:bodyPr/>
        <a:lstStyle/>
        <a:p>
          <a:endParaRPr lang="en-US"/>
        </a:p>
      </dgm:t>
    </dgm:pt>
    <dgm:pt modelId="{DE013E23-7FF4-4DEF-86A6-8A9C7F698C99}" type="sibTrans" cxnId="{A29E40B4-5412-4C17-8CBA-55CD1A9A5EC1}">
      <dgm:prSet/>
      <dgm:spPr/>
      <dgm:t>
        <a:bodyPr/>
        <a:lstStyle/>
        <a:p>
          <a:endParaRPr lang="en-US"/>
        </a:p>
      </dgm:t>
    </dgm:pt>
    <dgm:pt modelId="{D7C699D6-57D3-4605-ADCB-525EB9939A40}">
      <dgm:prSet/>
      <dgm:spPr/>
      <dgm:t>
        <a:bodyPr/>
        <a:lstStyle/>
        <a:p>
          <a:r>
            <a:rPr lang="ru-RU"/>
            <a:t>Клозет – 1880-е – 1960-е</a:t>
          </a:r>
          <a:endParaRPr lang="en-US"/>
        </a:p>
      </dgm:t>
    </dgm:pt>
    <dgm:pt modelId="{662AFC32-944D-4DD1-A5E6-75F682F7668D}" type="parTrans" cxnId="{6D0B2EC4-2F87-4B25-87C0-E42431D8ECA3}">
      <dgm:prSet/>
      <dgm:spPr/>
      <dgm:t>
        <a:bodyPr/>
        <a:lstStyle/>
        <a:p>
          <a:endParaRPr lang="en-US"/>
        </a:p>
      </dgm:t>
    </dgm:pt>
    <dgm:pt modelId="{B6EDEB77-4CBE-402B-AFD0-220677584516}" type="sibTrans" cxnId="{6D0B2EC4-2F87-4B25-87C0-E42431D8ECA3}">
      <dgm:prSet/>
      <dgm:spPr/>
      <dgm:t>
        <a:bodyPr/>
        <a:lstStyle/>
        <a:p>
          <a:endParaRPr lang="en-US"/>
        </a:p>
      </dgm:t>
    </dgm:pt>
    <dgm:pt modelId="{D876FD89-D7C7-417D-BEE9-E8E23A259A4C}">
      <dgm:prSet/>
      <dgm:spPr/>
      <dgm:t>
        <a:bodyPr/>
        <a:lstStyle/>
        <a:p>
          <a:r>
            <a:rPr lang="ru-RU"/>
            <a:t>Уборная – 1920-е и дальше (спад в 1950-е)</a:t>
          </a:r>
          <a:endParaRPr lang="en-US"/>
        </a:p>
      </dgm:t>
    </dgm:pt>
    <dgm:pt modelId="{44F29380-4377-47D6-A37B-7A9E4DDC9FA1}" type="parTrans" cxnId="{F750056F-69D9-45EB-8436-C90D47FDA663}">
      <dgm:prSet/>
      <dgm:spPr/>
      <dgm:t>
        <a:bodyPr/>
        <a:lstStyle/>
        <a:p>
          <a:endParaRPr lang="en-US"/>
        </a:p>
      </dgm:t>
    </dgm:pt>
    <dgm:pt modelId="{E17C5244-4199-48BB-B9C4-F0294D4E8880}" type="sibTrans" cxnId="{F750056F-69D9-45EB-8436-C90D47FDA663}">
      <dgm:prSet/>
      <dgm:spPr/>
      <dgm:t>
        <a:bodyPr/>
        <a:lstStyle/>
        <a:p>
          <a:endParaRPr lang="en-US"/>
        </a:p>
      </dgm:t>
    </dgm:pt>
    <dgm:pt modelId="{9F1DA8B3-11DA-46B1-957F-2C3E9CE0C38E}">
      <dgm:prSet/>
      <dgm:spPr/>
      <dgm:t>
        <a:bodyPr/>
        <a:lstStyle/>
        <a:p>
          <a:r>
            <a:rPr lang="ru-RU"/>
            <a:t>Сортир – 1880-е и дальше, с 1900 по 1960-е – спад, с 1970-х снова используется</a:t>
          </a:r>
          <a:endParaRPr lang="en-US"/>
        </a:p>
      </dgm:t>
    </dgm:pt>
    <dgm:pt modelId="{27D6FA7A-1AF0-44C0-95AB-C208B08988B0}" type="parTrans" cxnId="{4BD1BD82-9E6C-4C19-8D76-9A92ABC1AF5D}">
      <dgm:prSet/>
      <dgm:spPr/>
      <dgm:t>
        <a:bodyPr/>
        <a:lstStyle/>
        <a:p>
          <a:endParaRPr lang="en-US"/>
        </a:p>
      </dgm:t>
    </dgm:pt>
    <dgm:pt modelId="{B810EEB8-46D7-4F1A-A91A-8FDF35B0D48F}" type="sibTrans" cxnId="{4BD1BD82-9E6C-4C19-8D76-9A92ABC1AF5D}">
      <dgm:prSet/>
      <dgm:spPr/>
      <dgm:t>
        <a:bodyPr/>
        <a:lstStyle/>
        <a:p>
          <a:endParaRPr lang="en-US"/>
        </a:p>
      </dgm:t>
    </dgm:pt>
    <dgm:pt modelId="{4210DC5A-D214-4C6B-A882-191D1995AFBB}">
      <dgm:prSet/>
      <dgm:spPr/>
      <dgm:t>
        <a:bodyPr/>
        <a:lstStyle/>
        <a:p>
          <a:r>
            <a:rPr lang="ru-RU"/>
            <a:t>Туалет – 1980-е – сейчас</a:t>
          </a:r>
          <a:endParaRPr lang="en-US"/>
        </a:p>
      </dgm:t>
    </dgm:pt>
    <dgm:pt modelId="{C6AA3E84-BC63-48FD-9021-DBB2D6AD7323}" type="parTrans" cxnId="{553C6E51-28E8-4379-AEFE-C62746E00D6D}">
      <dgm:prSet/>
      <dgm:spPr/>
      <dgm:t>
        <a:bodyPr/>
        <a:lstStyle/>
        <a:p>
          <a:endParaRPr lang="en-US"/>
        </a:p>
      </dgm:t>
    </dgm:pt>
    <dgm:pt modelId="{94FC3FE6-F541-4783-B5C0-22B33B2509A4}" type="sibTrans" cxnId="{553C6E51-28E8-4379-AEFE-C62746E00D6D}">
      <dgm:prSet/>
      <dgm:spPr/>
      <dgm:t>
        <a:bodyPr/>
        <a:lstStyle/>
        <a:p>
          <a:endParaRPr lang="en-US"/>
        </a:p>
      </dgm:t>
    </dgm:pt>
    <dgm:pt modelId="{74CA6772-68DC-44E2-885C-3BA17A5DDB37}" type="pres">
      <dgm:prSet presAssocID="{BCC90A68-F779-484C-858A-E3464E6B47B0}" presName="outerComposite" presStyleCnt="0">
        <dgm:presLayoutVars>
          <dgm:chMax val="5"/>
          <dgm:dir/>
          <dgm:resizeHandles val="exact"/>
        </dgm:presLayoutVars>
      </dgm:prSet>
      <dgm:spPr/>
    </dgm:pt>
    <dgm:pt modelId="{5227C111-0761-487C-BF9C-F04B84E407DB}" type="pres">
      <dgm:prSet presAssocID="{BCC90A68-F779-484C-858A-E3464E6B47B0}" presName="dummyMaxCanvas" presStyleCnt="0">
        <dgm:presLayoutVars/>
      </dgm:prSet>
      <dgm:spPr/>
    </dgm:pt>
    <dgm:pt modelId="{A8971248-BFB3-45A1-A673-1C22E20C8488}" type="pres">
      <dgm:prSet presAssocID="{BCC90A68-F779-484C-858A-E3464E6B47B0}" presName="FiveNodes_1" presStyleLbl="node1" presStyleIdx="0" presStyleCnt="5">
        <dgm:presLayoutVars>
          <dgm:bulletEnabled val="1"/>
        </dgm:presLayoutVars>
      </dgm:prSet>
      <dgm:spPr/>
    </dgm:pt>
    <dgm:pt modelId="{8BB98B6A-2C6E-47E3-8A81-647F0ECF414C}" type="pres">
      <dgm:prSet presAssocID="{BCC90A68-F779-484C-858A-E3464E6B47B0}" presName="FiveNodes_2" presStyleLbl="node1" presStyleIdx="1" presStyleCnt="5">
        <dgm:presLayoutVars>
          <dgm:bulletEnabled val="1"/>
        </dgm:presLayoutVars>
      </dgm:prSet>
      <dgm:spPr/>
    </dgm:pt>
    <dgm:pt modelId="{77C89674-8628-4F74-B7DA-9E6D1820CAC7}" type="pres">
      <dgm:prSet presAssocID="{BCC90A68-F779-484C-858A-E3464E6B47B0}" presName="FiveNodes_3" presStyleLbl="node1" presStyleIdx="2" presStyleCnt="5">
        <dgm:presLayoutVars>
          <dgm:bulletEnabled val="1"/>
        </dgm:presLayoutVars>
      </dgm:prSet>
      <dgm:spPr/>
    </dgm:pt>
    <dgm:pt modelId="{97F04E06-87FF-41F6-9B8D-EAF9BA25545F}" type="pres">
      <dgm:prSet presAssocID="{BCC90A68-F779-484C-858A-E3464E6B47B0}" presName="FiveNodes_4" presStyleLbl="node1" presStyleIdx="3" presStyleCnt="5">
        <dgm:presLayoutVars>
          <dgm:bulletEnabled val="1"/>
        </dgm:presLayoutVars>
      </dgm:prSet>
      <dgm:spPr/>
    </dgm:pt>
    <dgm:pt modelId="{34A73705-FDEA-4B07-8CE1-31B9CCF5A036}" type="pres">
      <dgm:prSet presAssocID="{BCC90A68-F779-484C-858A-E3464E6B47B0}" presName="FiveNodes_5" presStyleLbl="node1" presStyleIdx="4" presStyleCnt="5">
        <dgm:presLayoutVars>
          <dgm:bulletEnabled val="1"/>
        </dgm:presLayoutVars>
      </dgm:prSet>
      <dgm:spPr/>
    </dgm:pt>
    <dgm:pt modelId="{0D66F0E2-DAEC-4543-8C9B-F282E04461A4}" type="pres">
      <dgm:prSet presAssocID="{BCC90A68-F779-484C-858A-E3464E6B47B0}" presName="FiveConn_1-2" presStyleLbl="fgAccFollowNode1" presStyleIdx="0" presStyleCnt="4">
        <dgm:presLayoutVars>
          <dgm:bulletEnabled val="1"/>
        </dgm:presLayoutVars>
      </dgm:prSet>
      <dgm:spPr/>
    </dgm:pt>
    <dgm:pt modelId="{7D7DD5F5-1167-4587-8E2E-2A228F7815C1}" type="pres">
      <dgm:prSet presAssocID="{BCC90A68-F779-484C-858A-E3464E6B47B0}" presName="FiveConn_2-3" presStyleLbl="fgAccFollowNode1" presStyleIdx="1" presStyleCnt="4">
        <dgm:presLayoutVars>
          <dgm:bulletEnabled val="1"/>
        </dgm:presLayoutVars>
      </dgm:prSet>
      <dgm:spPr/>
    </dgm:pt>
    <dgm:pt modelId="{9BBD0C5B-3EC3-434D-9601-2BDE6AE1D5FF}" type="pres">
      <dgm:prSet presAssocID="{BCC90A68-F779-484C-858A-E3464E6B47B0}" presName="FiveConn_3-4" presStyleLbl="fgAccFollowNode1" presStyleIdx="2" presStyleCnt="4">
        <dgm:presLayoutVars>
          <dgm:bulletEnabled val="1"/>
        </dgm:presLayoutVars>
      </dgm:prSet>
      <dgm:spPr/>
    </dgm:pt>
    <dgm:pt modelId="{674A8047-0EF5-480A-B78C-AD49A231D8AC}" type="pres">
      <dgm:prSet presAssocID="{BCC90A68-F779-484C-858A-E3464E6B47B0}" presName="FiveConn_4-5" presStyleLbl="fgAccFollowNode1" presStyleIdx="3" presStyleCnt="4">
        <dgm:presLayoutVars>
          <dgm:bulletEnabled val="1"/>
        </dgm:presLayoutVars>
      </dgm:prSet>
      <dgm:spPr/>
    </dgm:pt>
    <dgm:pt modelId="{7D2F8094-92E8-46E6-94E5-82104B5AB574}" type="pres">
      <dgm:prSet presAssocID="{BCC90A68-F779-484C-858A-E3464E6B47B0}" presName="FiveNodes_1_text" presStyleLbl="node1" presStyleIdx="4" presStyleCnt="5">
        <dgm:presLayoutVars>
          <dgm:bulletEnabled val="1"/>
        </dgm:presLayoutVars>
      </dgm:prSet>
      <dgm:spPr/>
    </dgm:pt>
    <dgm:pt modelId="{8BAC4E4C-9D9D-4BC8-9DA4-D7F82121856E}" type="pres">
      <dgm:prSet presAssocID="{BCC90A68-F779-484C-858A-E3464E6B47B0}" presName="FiveNodes_2_text" presStyleLbl="node1" presStyleIdx="4" presStyleCnt="5">
        <dgm:presLayoutVars>
          <dgm:bulletEnabled val="1"/>
        </dgm:presLayoutVars>
      </dgm:prSet>
      <dgm:spPr/>
    </dgm:pt>
    <dgm:pt modelId="{E8F7A41E-B965-44AF-9E18-495525203EB7}" type="pres">
      <dgm:prSet presAssocID="{BCC90A68-F779-484C-858A-E3464E6B47B0}" presName="FiveNodes_3_text" presStyleLbl="node1" presStyleIdx="4" presStyleCnt="5">
        <dgm:presLayoutVars>
          <dgm:bulletEnabled val="1"/>
        </dgm:presLayoutVars>
      </dgm:prSet>
      <dgm:spPr/>
    </dgm:pt>
    <dgm:pt modelId="{8538083F-BC86-4A9D-B347-75F5BF240B1D}" type="pres">
      <dgm:prSet presAssocID="{BCC90A68-F779-484C-858A-E3464E6B47B0}" presName="FiveNodes_4_text" presStyleLbl="node1" presStyleIdx="4" presStyleCnt="5">
        <dgm:presLayoutVars>
          <dgm:bulletEnabled val="1"/>
        </dgm:presLayoutVars>
      </dgm:prSet>
      <dgm:spPr/>
    </dgm:pt>
    <dgm:pt modelId="{910F4054-8666-4A4E-956C-7427B3D5C0A5}" type="pres">
      <dgm:prSet presAssocID="{BCC90A68-F779-484C-858A-E3464E6B47B0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57D7906-B169-439F-9B19-3BC0437987F2}" type="presOf" srcId="{4807FF59-73D7-4EB2-A567-A158469D56A4}" destId="{7D2F8094-92E8-46E6-94E5-82104B5AB574}" srcOrd="1" destOrd="0" presId="urn:microsoft.com/office/officeart/2005/8/layout/vProcess5"/>
    <dgm:cxn modelId="{07E08A17-44B4-44B7-B591-3CE06194C45A}" type="presOf" srcId="{DE013E23-7FF4-4DEF-86A6-8A9C7F698C99}" destId="{0D66F0E2-DAEC-4543-8C9B-F282E04461A4}" srcOrd="0" destOrd="0" presId="urn:microsoft.com/office/officeart/2005/8/layout/vProcess5"/>
    <dgm:cxn modelId="{6689B622-587F-46F3-81B8-7722BBE630D0}" type="presOf" srcId="{4807FF59-73D7-4EB2-A567-A158469D56A4}" destId="{A8971248-BFB3-45A1-A673-1C22E20C8488}" srcOrd="0" destOrd="0" presId="urn:microsoft.com/office/officeart/2005/8/layout/vProcess5"/>
    <dgm:cxn modelId="{AC226531-75C2-446C-A685-E57EFC08CB3C}" type="presOf" srcId="{D7C699D6-57D3-4605-ADCB-525EB9939A40}" destId="{8BB98B6A-2C6E-47E3-8A81-647F0ECF414C}" srcOrd="0" destOrd="0" presId="urn:microsoft.com/office/officeart/2005/8/layout/vProcess5"/>
    <dgm:cxn modelId="{C444126A-0A42-47B8-ADD5-8C4F3246671A}" type="presOf" srcId="{E17C5244-4199-48BB-B9C4-F0294D4E8880}" destId="{9BBD0C5B-3EC3-434D-9601-2BDE6AE1D5FF}" srcOrd="0" destOrd="0" presId="urn:microsoft.com/office/officeart/2005/8/layout/vProcess5"/>
    <dgm:cxn modelId="{34A7AD6A-3DE0-4212-9E13-8946771135AD}" type="presOf" srcId="{4210DC5A-D214-4C6B-A882-191D1995AFBB}" destId="{34A73705-FDEA-4B07-8CE1-31B9CCF5A036}" srcOrd="0" destOrd="0" presId="urn:microsoft.com/office/officeart/2005/8/layout/vProcess5"/>
    <dgm:cxn modelId="{F750056F-69D9-45EB-8436-C90D47FDA663}" srcId="{BCC90A68-F779-484C-858A-E3464E6B47B0}" destId="{D876FD89-D7C7-417D-BEE9-E8E23A259A4C}" srcOrd="2" destOrd="0" parTransId="{44F29380-4377-47D6-A37B-7A9E4DDC9FA1}" sibTransId="{E17C5244-4199-48BB-B9C4-F0294D4E8880}"/>
    <dgm:cxn modelId="{553C6E51-28E8-4379-AEFE-C62746E00D6D}" srcId="{BCC90A68-F779-484C-858A-E3464E6B47B0}" destId="{4210DC5A-D214-4C6B-A882-191D1995AFBB}" srcOrd="4" destOrd="0" parTransId="{C6AA3E84-BC63-48FD-9021-DBB2D6AD7323}" sibTransId="{94FC3FE6-F541-4783-B5C0-22B33B2509A4}"/>
    <dgm:cxn modelId="{A6FBE173-48DC-4474-9DDC-1391074C8D08}" type="presOf" srcId="{BCC90A68-F779-484C-858A-E3464E6B47B0}" destId="{74CA6772-68DC-44E2-885C-3BA17A5DDB37}" srcOrd="0" destOrd="0" presId="urn:microsoft.com/office/officeart/2005/8/layout/vProcess5"/>
    <dgm:cxn modelId="{0866517C-A708-4ACD-AF6D-22C0FC2F37A8}" type="presOf" srcId="{D876FD89-D7C7-417D-BEE9-E8E23A259A4C}" destId="{E8F7A41E-B965-44AF-9E18-495525203EB7}" srcOrd="1" destOrd="0" presId="urn:microsoft.com/office/officeart/2005/8/layout/vProcess5"/>
    <dgm:cxn modelId="{4BD1BD82-9E6C-4C19-8D76-9A92ABC1AF5D}" srcId="{BCC90A68-F779-484C-858A-E3464E6B47B0}" destId="{9F1DA8B3-11DA-46B1-957F-2C3E9CE0C38E}" srcOrd="3" destOrd="0" parTransId="{27D6FA7A-1AF0-44C0-95AB-C208B08988B0}" sibTransId="{B810EEB8-46D7-4F1A-A91A-8FDF35B0D48F}"/>
    <dgm:cxn modelId="{5E5D9995-8509-4C46-8AF5-08BC3E429C70}" type="presOf" srcId="{D876FD89-D7C7-417D-BEE9-E8E23A259A4C}" destId="{77C89674-8628-4F74-B7DA-9E6D1820CAC7}" srcOrd="0" destOrd="0" presId="urn:microsoft.com/office/officeart/2005/8/layout/vProcess5"/>
    <dgm:cxn modelId="{A29E40B4-5412-4C17-8CBA-55CD1A9A5EC1}" srcId="{BCC90A68-F779-484C-858A-E3464E6B47B0}" destId="{4807FF59-73D7-4EB2-A567-A158469D56A4}" srcOrd="0" destOrd="0" parTransId="{0B22C961-9AB5-4FE9-BD4C-71E0D4CBF828}" sibTransId="{DE013E23-7FF4-4DEF-86A6-8A9C7F698C99}"/>
    <dgm:cxn modelId="{6ABD54B7-2F87-4664-A486-CC4B057E16F0}" type="presOf" srcId="{B810EEB8-46D7-4F1A-A91A-8FDF35B0D48F}" destId="{674A8047-0EF5-480A-B78C-AD49A231D8AC}" srcOrd="0" destOrd="0" presId="urn:microsoft.com/office/officeart/2005/8/layout/vProcess5"/>
    <dgm:cxn modelId="{6CB3D4BF-3E4A-4C7E-B1EB-1FCEEF5A9C34}" type="presOf" srcId="{D7C699D6-57D3-4605-ADCB-525EB9939A40}" destId="{8BAC4E4C-9D9D-4BC8-9DA4-D7F82121856E}" srcOrd="1" destOrd="0" presId="urn:microsoft.com/office/officeart/2005/8/layout/vProcess5"/>
    <dgm:cxn modelId="{6D0B2EC4-2F87-4B25-87C0-E42431D8ECA3}" srcId="{BCC90A68-F779-484C-858A-E3464E6B47B0}" destId="{D7C699D6-57D3-4605-ADCB-525EB9939A40}" srcOrd="1" destOrd="0" parTransId="{662AFC32-944D-4DD1-A5E6-75F682F7668D}" sibTransId="{B6EDEB77-4CBE-402B-AFD0-220677584516}"/>
    <dgm:cxn modelId="{FC172FC6-3DDB-4B6D-8D97-D12D79CFAE08}" type="presOf" srcId="{9F1DA8B3-11DA-46B1-957F-2C3E9CE0C38E}" destId="{8538083F-BC86-4A9D-B347-75F5BF240B1D}" srcOrd="1" destOrd="0" presId="urn:microsoft.com/office/officeart/2005/8/layout/vProcess5"/>
    <dgm:cxn modelId="{D7A9B5D4-E0B8-4ABF-9BBE-2C5E05C855F9}" type="presOf" srcId="{4210DC5A-D214-4C6B-A882-191D1995AFBB}" destId="{910F4054-8666-4A4E-956C-7427B3D5C0A5}" srcOrd="1" destOrd="0" presId="urn:microsoft.com/office/officeart/2005/8/layout/vProcess5"/>
    <dgm:cxn modelId="{4561C2F6-EA8B-4D53-A91A-E119B1FDE66F}" type="presOf" srcId="{9F1DA8B3-11DA-46B1-957F-2C3E9CE0C38E}" destId="{97F04E06-87FF-41F6-9B8D-EAF9BA25545F}" srcOrd="0" destOrd="0" presId="urn:microsoft.com/office/officeart/2005/8/layout/vProcess5"/>
    <dgm:cxn modelId="{B2B214FE-2F87-45B0-B47C-D901ABA694AF}" type="presOf" srcId="{B6EDEB77-4CBE-402B-AFD0-220677584516}" destId="{7D7DD5F5-1167-4587-8E2E-2A228F7815C1}" srcOrd="0" destOrd="0" presId="urn:microsoft.com/office/officeart/2005/8/layout/vProcess5"/>
    <dgm:cxn modelId="{67209556-557E-4565-B4FC-A6CA825D9A48}" type="presParOf" srcId="{74CA6772-68DC-44E2-885C-3BA17A5DDB37}" destId="{5227C111-0761-487C-BF9C-F04B84E407DB}" srcOrd="0" destOrd="0" presId="urn:microsoft.com/office/officeart/2005/8/layout/vProcess5"/>
    <dgm:cxn modelId="{2B1F6036-3933-4416-B8FD-4E8012280948}" type="presParOf" srcId="{74CA6772-68DC-44E2-885C-3BA17A5DDB37}" destId="{A8971248-BFB3-45A1-A673-1C22E20C8488}" srcOrd="1" destOrd="0" presId="urn:microsoft.com/office/officeart/2005/8/layout/vProcess5"/>
    <dgm:cxn modelId="{D1F36D4E-CF72-41FB-AE33-FA79FC23764C}" type="presParOf" srcId="{74CA6772-68DC-44E2-885C-3BA17A5DDB37}" destId="{8BB98B6A-2C6E-47E3-8A81-647F0ECF414C}" srcOrd="2" destOrd="0" presId="urn:microsoft.com/office/officeart/2005/8/layout/vProcess5"/>
    <dgm:cxn modelId="{0483E442-A295-4500-9C6A-4E28829F21D5}" type="presParOf" srcId="{74CA6772-68DC-44E2-885C-3BA17A5DDB37}" destId="{77C89674-8628-4F74-B7DA-9E6D1820CAC7}" srcOrd="3" destOrd="0" presId="urn:microsoft.com/office/officeart/2005/8/layout/vProcess5"/>
    <dgm:cxn modelId="{A211533D-09C4-4ED0-872E-98C649EF14E3}" type="presParOf" srcId="{74CA6772-68DC-44E2-885C-3BA17A5DDB37}" destId="{97F04E06-87FF-41F6-9B8D-EAF9BA25545F}" srcOrd="4" destOrd="0" presId="urn:microsoft.com/office/officeart/2005/8/layout/vProcess5"/>
    <dgm:cxn modelId="{E71E15E3-EE89-4A7F-867F-D2E2BB5CDD38}" type="presParOf" srcId="{74CA6772-68DC-44E2-885C-3BA17A5DDB37}" destId="{34A73705-FDEA-4B07-8CE1-31B9CCF5A036}" srcOrd="5" destOrd="0" presId="urn:microsoft.com/office/officeart/2005/8/layout/vProcess5"/>
    <dgm:cxn modelId="{79CD6BA3-9310-4EFE-A62B-1E9E041E2E69}" type="presParOf" srcId="{74CA6772-68DC-44E2-885C-3BA17A5DDB37}" destId="{0D66F0E2-DAEC-4543-8C9B-F282E04461A4}" srcOrd="6" destOrd="0" presId="urn:microsoft.com/office/officeart/2005/8/layout/vProcess5"/>
    <dgm:cxn modelId="{BBADEF3F-53E2-4D88-900D-A815C6C6CE20}" type="presParOf" srcId="{74CA6772-68DC-44E2-885C-3BA17A5DDB37}" destId="{7D7DD5F5-1167-4587-8E2E-2A228F7815C1}" srcOrd="7" destOrd="0" presId="urn:microsoft.com/office/officeart/2005/8/layout/vProcess5"/>
    <dgm:cxn modelId="{374360D5-1D3A-4233-BC79-EDE54169A3B3}" type="presParOf" srcId="{74CA6772-68DC-44E2-885C-3BA17A5DDB37}" destId="{9BBD0C5B-3EC3-434D-9601-2BDE6AE1D5FF}" srcOrd="8" destOrd="0" presId="urn:microsoft.com/office/officeart/2005/8/layout/vProcess5"/>
    <dgm:cxn modelId="{08DFC857-203C-4D16-BA29-91E2BA3B36CE}" type="presParOf" srcId="{74CA6772-68DC-44E2-885C-3BA17A5DDB37}" destId="{674A8047-0EF5-480A-B78C-AD49A231D8AC}" srcOrd="9" destOrd="0" presId="urn:microsoft.com/office/officeart/2005/8/layout/vProcess5"/>
    <dgm:cxn modelId="{E4E3CDC4-246E-4537-9989-622FBE03F5ED}" type="presParOf" srcId="{74CA6772-68DC-44E2-885C-3BA17A5DDB37}" destId="{7D2F8094-92E8-46E6-94E5-82104B5AB574}" srcOrd="10" destOrd="0" presId="urn:microsoft.com/office/officeart/2005/8/layout/vProcess5"/>
    <dgm:cxn modelId="{7C48FECE-F07E-4A17-BB5F-69C99A820D1D}" type="presParOf" srcId="{74CA6772-68DC-44E2-885C-3BA17A5DDB37}" destId="{8BAC4E4C-9D9D-4BC8-9DA4-D7F82121856E}" srcOrd="11" destOrd="0" presId="urn:microsoft.com/office/officeart/2005/8/layout/vProcess5"/>
    <dgm:cxn modelId="{6E1C302F-EF04-406A-A65C-8A16FD504CCD}" type="presParOf" srcId="{74CA6772-68DC-44E2-885C-3BA17A5DDB37}" destId="{E8F7A41E-B965-44AF-9E18-495525203EB7}" srcOrd="12" destOrd="0" presId="urn:microsoft.com/office/officeart/2005/8/layout/vProcess5"/>
    <dgm:cxn modelId="{F3586180-E6CA-4A6F-8DA1-380168F66AC3}" type="presParOf" srcId="{74CA6772-68DC-44E2-885C-3BA17A5DDB37}" destId="{8538083F-BC86-4A9D-B347-75F5BF240B1D}" srcOrd="13" destOrd="0" presId="urn:microsoft.com/office/officeart/2005/8/layout/vProcess5"/>
    <dgm:cxn modelId="{893DA5E9-196A-4717-B694-FB80B9F301E0}" type="presParOf" srcId="{74CA6772-68DC-44E2-885C-3BA17A5DDB37}" destId="{910F4054-8666-4A4E-956C-7427B3D5C0A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971248-BFB3-45A1-A673-1C22E20C8488}">
      <dsp:nvSpPr>
        <dsp:cNvPr id="0" name=""/>
        <dsp:cNvSpPr/>
      </dsp:nvSpPr>
      <dsp:spPr>
        <a:xfrm>
          <a:off x="0" y="0"/>
          <a:ext cx="7744967" cy="6512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tint val="70000"/>
                <a:shade val="63000"/>
              </a:schemeClr>
              <a:schemeClr val="accent5">
                <a:hueOff val="0"/>
                <a:satOff val="0"/>
                <a:lumOff val="0"/>
                <a:alphaOff val="0"/>
                <a:tint val="10000"/>
                <a:satMod val="15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Нужник – середина </a:t>
          </a:r>
          <a:r>
            <a:rPr lang="en-US" sz="1700" kern="1200"/>
            <a:t>XVIII </a:t>
          </a:r>
          <a:r>
            <a:rPr lang="ru-RU" sz="1700" kern="1200"/>
            <a:t>века</a:t>
          </a:r>
          <a:endParaRPr lang="en-US" sz="1700" kern="1200"/>
        </a:p>
      </dsp:txBody>
      <dsp:txXfrm>
        <a:off x="19073" y="19073"/>
        <a:ext cx="6966068" cy="613066"/>
      </dsp:txXfrm>
    </dsp:sp>
    <dsp:sp modelId="{8BB98B6A-2C6E-47E3-8A81-647F0ECF414C}">
      <dsp:nvSpPr>
        <dsp:cNvPr id="0" name=""/>
        <dsp:cNvSpPr/>
      </dsp:nvSpPr>
      <dsp:spPr>
        <a:xfrm>
          <a:off x="578358" y="741658"/>
          <a:ext cx="7744967" cy="6512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5">
                <a:hueOff val="-2495436"/>
                <a:satOff val="-3864"/>
                <a:lumOff val="0"/>
                <a:alphaOff val="0"/>
                <a:tint val="70000"/>
                <a:shade val="63000"/>
              </a:schemeClr>
              <a:schemeClr val="accent5">
                <a:hueOff val="-2495436"/>
                <a:satOff val="-3864"/>
                <a:lumOff val="0"/>
                <a:alphaOff val="0"/>
                <a:tint val="10000"/>
                <a:satMod val="15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Клозет – 1880-е – 1960-е</a:t>
          </a:r>
          <a:endParaRPr lang="en-US" sz="1700" kern="1200"/>
        </a:p>
      </dsp:txBody>
      <dsp:txXfrm>
        <a:off x="597431" y="760731"/>
        <a:ext cx="6705176" cy="613066"/>
      </dsp:txXfrm>
    </dsp:sp>
    <dsp:sp modelId="{77C89674-8628-4F74-B7DA-9E6D1820CAC7}">
      <dsp:nvSpPr>
        <dsp:cNvPr id="0" name=""/>
        <dsp:cNvSpPr/>
      </dsp:nvSpPr>
      <dsp:spPr>
        <a:xfrm>
          <a:off x="1156716" y="1483316"/>
          <a:ext cx="7744967" cy="6512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5">
                <a:hueOff val="-4990872"/>
                <a:satOff val="-7727"/>
                <a:lumOff val="0"/>
                <a:alphaOff val="0"/>
                <a:tint val="70000"/>
                <a:shade val="63000"/>
              </a:schemeClr>
              <a:schemeClr val="accent5">
                <a:hueOff val="-4990872"/>
                <a:satOff val="-7727"/>
                <a:lumOff val="0"/>
                <a:alphaOff val="0"/>
                <a:tint val="10000"/>
                <a:satMod val="15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Уборная – 1920-е и дальше (спад в 1950-е)</a:t>
          </a:r>
          <a:endParaRPr lang="en-US" sz="1700" kern="1200"/>
        </a:p>
      </dsp:txBody>
      <dsp:txXfrm>
        <a:off x="1175789" y="1502389"/>
        <a:ext cx="6705176" cy="613066"/>
      </dsp:txXfrm>
    </dsp:sp>
    <dsp:sp modelId="{97F04E06-87FF-41F6-9B8D-EAF9BA25545F}">
      <dsp:nvSpPr>
        <dsp:cNvPr id="0" name=""/>
        <dsp:cNvSpPr/>
      </dsp:nvSpPr>
      <dsp:spPr>
        <a:xfrm>
          <a:off x="1735073" y="2224974"/>
          <a:ext cx="7744967" cy="6512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5">
                <a:hueOff val="-7486308"/>
                <a:satOff val="-11591"/>
                <a:lumOff val="0"/>
                <a:alphaOff val="0"/>
                <a:tint val="70000"/>
                <a:shade val="63000"/>
              </a:schemeClr>
              <a:schemeClr val="accent5">
                <a:hueOff val="-7486308"/>
                <a:satOff val="-11591"/>
                <a:lumOff val="0"/>
                <a:alphaOff val="0"/>
                <a:tint val="10000"/>
                <a:satMod val="15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Сортир – 1880-е и дальше, с 1900 по 1960-е – спад, с 1970-х снова используется</a:t>
          </a:r>
          <a:endParaRPr lang="en-US" sz="1700" kern="1200"/>
        </a:p>
      </dsp:txBody>
      <dsp:txXfrm>
        <a:off x="1754146" y="2244047"/>
        <a:ext cx="6705176" cy="613066"/>
      </dsp:txXfrm>
    </dsp:sp>
    <dsp:sp modelId="{34A73705-FDEA-4B07-8CE1-31B9CCF5A036}">
      <dsp:nvSpPr>
        <dsp:cNvPr id="0" name=""/>
        <dsp:cNvSpPr/>
      </dsp:nvSpPr>
      <dsp:spPr>
        <a:xfrm>
          <a:off x="2313432" y="2966632"/>
          <a:ext cx="7744967" cy="65121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5">
                <a:hueOff val="-9981745"/>
                <a:satOff val="-15454"/>
                <a:lumOff val="0"/>
                <a:alphaOff val="0"/>
                <a:tint val="70000"/>
                <a:shade val="63000"/>
              </a:schemeClr>
              <a:schemeClr val="accent5">
                <a:hueOff val="-9981745"/>
                <a:satOff val="-15454"/>
                <a:lumOff val="0"/>
                <a:alphaOff val="0"/>
                <a:tint val="10000"/>
                <a:satMod val="150000"/>
              </a:schemeClr>
            </a:duotone>
          </a:blip>
          <a:tile tx="0" ty="0" sx="60000" sy="59000" flip="none" algn="tl"/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/>
            <a:t>Туалет – 1980-е – сейчас</a:t>
          </a:r>
          <a:endParaRPr lang="en-US" sz="1700" kern="1200"/>
        </a:p>
      </dsp:txBody>
      <dsp:txXfrm>
        <a:off x="2332505" y="2985705"/>
        <a:ext cx="6705176" cy="613066"/>
      </dsp:txXfrm>
    </dsp:sp>
    <dsp:sp modelId="{0D66F0E2-DAEC-4543-8C9B-F282E04461A4}">
      <dsp:nvSpPr>
        <dsp:cNvPr id="0" name=""/>
        <dsp:cNvSpPr/>
      </dsp:nvSpPr>
      <dsp:spPr>
        <a:xfrm>
          <a:off x="7321680" y="475746"/>
          <a:ext cx="423287" cy="42328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416920" y="475746"/>
        <a:ext cx="232807" cy="318523"/>
      </dsp:txXfrm>
    </dsp:sp>
    <dsp:sp modelId="{7D7DD5F5-1167-4587-8E2E-2A228F7815C1}">
      <dsp:nvSpPr>
        <dsp:cNvPr id="0" name=""/>
        <dsp:cNvSpPr/>
      </dsp:nvSpPr>
      <dsp:spPr>
        <a:xfrm>
          <a:off x="7900038" y="1217404"/>
          <a:ext cx="423287" cy="42328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3293080"/>
            <a:satOff val="-3796"/>
            <a:lumOff val="-52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995278" y="1217404"/>
        <a:ext cx="232807" cy="318523"/>
      </dsp:txXfrm>
    </dsp:sp>
    <dsp:sp modelId="{9BBD0C5B-3EC3-434D-9601-2BDE6AE1D5FF}">
      <dsp:nvSpPr>
        <dsp:cNvPr id="0" name=""/>
        <dsp:cNvSpPr/>
      </dsp:nvSpPr>
      <dsp:spPr>
        <a:xfrm>
          <a:off x="8478396" y="1948209"/>
          <a:ext cx="423287" cy="42328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586160"/>
            <a:satOff val="-7591"/>
            <a:lumOff val="-103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573636" y="1948209"/>
        <a:ext cx="232807" cy="318523"/>
      </dsp:txXfrm>
    </dsp:sp>
    <dsp:sp modelId="{674A8047-0EF5-480A-B78C-AD49A231D8AC}">
      <dsp:nvSpPr>
        <dsp:cNvPr id="0" name=""/>
        <dsp:cNvSpPr/>
      </dsp:nvSpPr>
      <dsp:spPr>
        <a:xfrm>
          <a:off x="9056754" y="2697103"/>
          <a:ext cx="423287" cy="42328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9879240"/>
            <a:satOff val="-11387"/>
            <a:lumOff val="-155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151994" y="2697103"/>
        <a:ext cx="232807" cy="318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A2B97-DD2A-4481-B2B8-6C5039BBEC40}" type="datetimeFigureOut">
              <a:rPr lang="ru-RU" smtClean="0"/>
              <a:t>16.10.2018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BC33AB-2ACC-4108-B726-BCE0452E44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430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Звонит!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C33AB-2ACC-4108-B726-BCE0452E44AD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486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CA1AB-D86C-4D42-99D4-82BB273AD425}" type="datetimeFigureOut">
              <a:rPr lang="ru-RU" smtClean="0"/>
              <a:t>16.10.2018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220D48C6-251D-434B-BB63-235349EC3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2729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CA1AB-D86C-4D42-99D4-82BB273AD425}" type="datetimeFigureOut">
              <a:rPr lang="ru-RU" smtClean="0"/>
              <a:t>16.10.2018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48C6-251D-434B-BB63-235349EC3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6615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CA1AB-D86C-4D42-99D4-82BB273AD425}" type="datetimeFigureOut">
              <a:rPr lang="ru-RU" smtClean="0"/>
              <a:t>16.10.2018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48C6-251D-434B-BB63-235349EC3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859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CA1AB-D86C-4D42-99D4-82BB273AD425}" type="datetimeFigureOut">
              <a:rPr lang="ru-RU" smtClean="0"/>
              <a:t>16.10.2018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48C6-251D-434B-BB63-235349EC3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84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45CA1AB-D86C-4D42-99D4-82BB273AD425}" type="datetimeFigureOut">
              <a:rPr lang="ru-RU" smtClean="0"/>
              <a:t>16.10.2018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ru-RU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20D48C6-251D-434B-BB63-235349EC3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9393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CA1AB-D86C-4D42-99D4-82BB273AD425}" type="datetimeFigureOut">
              <a:rPr lang="ru-RU" smtClean="0"/>
              <a:t>16.10.2018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48C6-251D-434B-BB63-235349EC3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26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CA1AB-D86C-4D42-99D4-82BB273AD425}" type="datetimeFigureOut">
              <a:rPr lang="ru-RU" smtClean="0"/>
              <a:t>16.10.2018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48C6-251D-434B-BB63-235349EC3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020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CA1AB-D86C-4D42-99D4-82BB273AD425}" type="datetimeFigureOut">
              <a:rPr lang="ru-RU" smtClean="0"/>
              <a:t>16.10.2018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48C6-251D-434B-BB63-235349EC3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1172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CA1AB-D86C-4D42-99D4-82BB273AD425}" type="datetimeFigureOut">
              <a:rPr lang="ru-RU" smtClean="0"/>
              <a:t>16.10.2018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48C6-251D-434B-BB63-235349EC3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3641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CA1AB-D86C-4D42-99D4-82BB273AD425}" type="datetimeFigureOut">
              <a:rPr lang="ru-RU" smtClean="0"/>
              <a:t>16.10.2018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48C6-251D-434B-BB63-235349EC3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201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CA1AB-D86C-4D42-99D4-82BB273AD425}" type="datetimeFigureOut">
              <a:rPr lang="ru-RU" smtClean="0"/>
              <a:t>16.10.2018</a:t>
            </a:fld>
            <a:endParaRPr lang="ru-RU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D48C6-251D-434B-BB63-235349EC3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0875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45CA1AB-D86C-4D42-99D4-82BB273AD425}" type="datetimeFigureOut">
              <a:rPr lang="ru-RU" smtClean="0"/>
              <a:t>16.10.2018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220D48C6-251D-434B-BB63-235349EC37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26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98775F-D80A-4C65-973E-0C2C5F8E49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Языковая история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D4179DD-A55F-4824-863D-B0F220D69F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Как развивается язык?</a:t>
            </a:r>
          </a:p>
        </p:txBody>
      </p:sp>
    </p:spTree>
    <p:extLst>
      <p:ext uri="{BB962C8B-B14F-4D97-AF65-F5344CB8AC3E}">
        <p14:creationId xmlns:p14="http://schemas.microsoft.com/office/powerpoint/2010/main" val="1141546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52E040-BC2F-44FC-9F23-276F7C1D1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ru-RU" dirty="0"/>
              <a:t>«шапка»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EC4C76-DDF4-4E75-BCF5-5622D4B7C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r>
              <a:rPr lang="ru-RU" dirty="0"/>
              <a:t>Французский -</a:t>
            </a:r>
            <a:r>
              <a:rPr lang="en-US" dirty="0"/>
              <a:t>&gt; </a:t>
            </a:r>
            <a:r>
              <a:rPr lang="ru-RU" dirty="0"/>
              <a:t>русский «европейский головной убор»</a:t>
            </a:r>
          </a:p>
          <a:p>
            <a:r>
              <a:rPr lang="ru-RU" dirty="0"/>
              <a:t>Русский -</a:t>
            </a:r>
            <a:r>
              <a:rPr lang="en-US" dirty="0"/>
              <a:t>&gt;</a:t>
            </a:r>
            <a:r>
              <a:rPr lang="ru-RU" dirty="0"/>
              <a:t> французский «русский головной убор»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FC4399-FE92-43DB-A1A2-AA9DE021A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48865"/>
            <a:ext cx="5853222" cy="38303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5E1B86-EB99-4E17-816D-7EE117D53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13" y="2994152"/>
            <a:ext cx="55963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5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317CFBF-8AB7-45BD-9E93-D54430450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B3A8ECB-5AA7-4CCB-89F6-29E203FA0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4C44A3B-9DEA-41D8-A5B4-1D45E8997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ED9EEC-683F-4DD3-BD77-A00E83DB0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976715"/>
            <a:ext cx="10905066" cy="474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2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09CAD3-5202-4456-A3B8-2F960BCDA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2F2DA3-2E25-44B2-842A-2C399FBCA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Где: везде, очень много в Австралии, но и в других культурах тоже (даже в русской)</a:t>
            </a:r>
          </a:p>
          <a:p>
            <a:r>
              <a:rPr lang="ru-RU" dirty="0"/>
              <a:t>Почему: культурные причины</a:t>
            </a:r>
          </a:p>
          <a:p>
            <a:r>
              <a:rPr lang="ru-RU" dirty="0"/>
              <a:t>Как это выражается: запрет на использование слов, «напрямую» обозначающих какие-то объекты или явления</a:t>
            </a:r>
          </a:p>
        </p:txBody>
      </p:sp>
    </p:spTree>
    <p:extLst>
      <p:ext uri="{BB962C8B-B14F-4D97-AF65-F5344CB8AC3E}">
        <p14:creationId xmlns:p14="http://schemas.microsoft.com/office/powerpoint/2010/main" val="2293094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C53198-6264-41A4-9317-9B90DA3E7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Слова с эмоциональной окраской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1236F8-36E6-47B8-B94A-BC2880BD9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том числе – эвфемизмы</a:t>
            </a:r>
          </a:p>
          <a:p>
            <a:r>
              <a:rPr lang="ru-RU" dirty="0"/>
              <a:t>Экспрессивность слова очень быстро нейтрализуется, из-за этого возникает потребность в новом слове – более сильном</a:t>
            </a:r>
          </a:p>
          <a:p>
            <a:r>
              <a:rPr lang="ru-RU" dirty="0"/>
              <a:t>Постоянный и очень быстрый процесс</a:t>
            </a:r>
          </a:p>
        </p:txBody>
      </p:sp>
    </p:spTree>
    <p:extLst>
      <p:ext uri="{BB962C8B-B14F-4D97-AF65-F5344CB8AC3E}">
        <p14:creationId xmlns:p14="http://schemas.microsoft.com/office/powerpoint/2010/main" val="409169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D84EB6-DD65-4990-BD83-E129286A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Прилагательные с положительной оценкой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2BE94E-D8E3-4C35-B02D-AD88DC517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«Широко представлена оценочная лексика. Она состоит в основном из наречий, слов категории состояния и, в меньшей степени из прилагательных. Например, блеск, круто, клёво, классно, ништяк, офигенно, супер, прикольно, шик – имеют положительную оценку; </a:t>
            </a:r>
            <a:r>
              <a:rPr lang="ru-RU" dirty="0" err="1"/>
              <a:t>фигово</a:t>
            </a:r>
            <a:r>
              <a:rPr lang="ru-RU" dirty="0"/>
              <a:t>, позорно – отрицательную.»</a:t>
            </a:r>
          </a:p>
          <a:p>
            <a:pPr marL="0" indent="0">
              <a:buNone/>
            </a:pPr>
            <a:r>
              <a:rPr lang="ru-RU" dirty="0"/>
              <a:t>								(Куликова 2011)</a:t>
            </a:r>
          </a:p>
        </p:txBody>
      </p:sp>
    </p:spTree>
    <p:extLst>
      <p:ext uri="{BB962C8B-B14F-4D97-AF65-F5344CB8AC3E}">
        <p14:creationId xmlns:p14="http://schemas.microsoft.com/office/powerpoint/2010/main" val="3418076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A0DFCB-8C3C-4F03-87E5-6897C926E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«туалет»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FBBD58-8903-41DC-BB75-7CA9E1730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1843087"/>
            <a:ext cx="64674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88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63C0E-D301-4CAC-AE0B-7C593CB0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«туалет»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9EB8A1-E246-424C-8B35-2358F2EB6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0713"/>
            <a:ext cx="12192000" cy="494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48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C97330-F81A-4C5A-8AC2-E455ECB5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«туалет»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8F2EDD-E16E-4233-948C-F2A8BC8A6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5722"/>
            <a:ext cx="12192000" cy="9812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583CC6-096C-438A-B650-0F5CE87B3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8613"/>
            <a:ext cx="12192000" cy="8023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1277CA-2DED-4CF5-91F3-021CA0E85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54008"/>
            <a:ext cx="12192000" cy="77878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9C2696-C3AB-46E0-B11D-BC9882A19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06399"/>
            <a:ext cx="12192000" cy="7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35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4EE53F-8EAA-4066-A860-1A6BE999D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«туалет»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3804F7-423D-43B6-A6DD-93445227B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5447"/>
            <a:ext cx="12192000" cy="11179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BCC016-2FA5-4C2F-993D-FF7C58590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20739"/>
            <a:ext cx="12192000" cy="81652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82C0A44-315E-4841-BCD3-AF7280A2D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38327"/>
            <a:ext cx="12192000" cy="82726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BC3D0D-5DAD-4F26-8A8C-292C7A3CF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20903"/>
            <a:ext cx="12192000" cy="95507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79D2F3-A7B8-4D15-99FB-1AB1D4495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39562"/>
            <a:ext cx="12192000" cy="72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58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3CF8236-1560-48DA-830F-7E42A7438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ru-RU"/>
              <a:t>«уборная»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238FAD-3F5D-4852-B4D1-3372437E1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835"/>
            <a:ext cx="12192000" cy="495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47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D92B2C-2685-475B-A794-38A5E6824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Язык – меняется?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F6B1C6-A637-4BF1-B945-C26B985B3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Да! Постоянно.</a:t>
            </a:r>
          </a:p>
        </p:txBody>
      </p:sp>
    </p:spTree>
    <p:extLst>
      <p:ext uri="{BB962C8B-B14F-4D97-AF65-F5344CB8AC3E}">
        <p14:creationId xmlns:p14="http://schemas.microsoft.com/office/powerpoint/2010/main" val="81509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5EA494-7842-4067-9C7A-535639CE4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«уборная»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1021FC-A233-411B-81CC-86C187353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497"/>
            <a:ext cx="12192000" cy="93268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F90E59-51BA-4ACD-A71A-7D840212E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5366"/>
            <a:ext cx="12192000" cy="8632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09593F-7F10-44A8-A81F-6B32CFB7C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88840"/>
            <a:ext cx="12192000" cy="86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42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22E994-5F57-430A-B410-3AAF9652F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«сортир»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D13C86-606F-4BD4-ACA4-9F51CE2A1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5968"/>
            <a:ext cx="12192000" cy="494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3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4B8C4A-11B8-499C-8F26-34CF05CF1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«сортир»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218CF9-3396-41C8-B7DF-0988DAE8E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1252"/>
            <a:ext cx="12192000" cy="110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28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C704EA-7D3E-4162-A44B-2832F7B89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Продолжение сортирной 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F96C72-2604-4FF1-A194-8F67D6086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Слово «сортир» происходит от французского </a:t>
            </a:r>
            <a:r>
              <a:rPr lang="en-US" i="1" dirty="0" err="1"/>
              <a:t>sortir</a:t>
            </a:r>
            <a:r>
              <a:rPr lang="en-US" i="1" dirty="0"/>
              <a:t> </a:t>
            </a:r>
            <a:r>
              <a:rPr lang="en-US" dirty="0"/>
              <a:t>‘</a:t>
            </a:r>
            <a:r>
              <a:rPr lang="ru-RU" dirty="0"/>
              <a:t>выходить</a:t>
            </a:r>
            <a:r>
              <a:rPr lang="en-US" dirty="0"/>
              <a:t>’.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979235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A713E6-CD2D-4EC2-ADD2-20288F04B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«клозет»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5C932B-A663-4573-8683-8161E6EE9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1488"/>
            <a:ext cx="12192000" cy="501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68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FFB3AC-B60B-4456-895A-BBF8C8DB6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«клозет»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B4B273-109D-47F4-9320-74F4D9A7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4448"/>
            <a:ext cx="12192000" cy="70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82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791160-67E7-43C9-9EFA-6AD24F132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«нужник»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07F5265-09F6-43E7-B020-CB0536028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2355"/>
            <a:ext cx="12192000" cy="505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00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B59B8A-8198-4FE1-89A1-E53F543B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«нужник»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D9F904-C281-4E8F-8541-BEE02D8BC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1910"/>
            <a:ext cx="12192000" cy="81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16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AF3988-D43E-483F-92C1-18512A08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«нужник»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EEFDB0-9C10-420F-B9E1-289B9F77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308"/>
            <a:ext cx="12192000" cy="496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7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581D7-2B13-49C6-A8D8-AFE47A2A2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ru-RU" dirty="0"/>
              <a:t>Итого: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FE545D-86C5-4F48-897C-C3AA8FBE3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9BBF7556-119A-4A7A-A3C3-D1E8BA33C4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4387763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67838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42C46E-076B-493A-906A-3917BDC1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Например…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3FBC36-14CE-42F3-B570-3E1195843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040" y="1676400"/>
            <a:ext cx="10424160" cy="449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 </a:t>
            </a:r>
            <a:r>
              <a:rPr lang="ru-RU" dirty="0" err="1"/>
              <a:t>лѣто</a:t>
            </a:r>
            <a:r>
              <a:rPr lang="ru-RU" dirty="0"/>
              <a:t> 6390. </a:t>
            </a:r>
            <a:r>
              <a:rPr lang="ru-RU" dirty="0" err="1"/>
              <a:t>Поиде</a:t>
            </a:r>
            <a:r>
              <a:rPr lang="ru-RU" dirty="0"/>
              <a:t> </a:t>
            </a:r>
            <a:r>
              <a:rPr lang="ru-RU" dirty="0" err="1"/>
              <a:t>Олгъ</a:t>
            </a:r>
            <a:r>
              <a:rPr lang="ru-RU" dirty="0"/>
              <a:t>, </a:t>
            </a:r>
            <a:r>
              <a:rPr lang="ru-RU" dirty="0" err="1"/>
              <a:t>поемъ</a:t>
            </a:r>
            <a:r>
              <a:rPr lang="ru-RU" dirty="0"/>
              <a:t> вои свои </a:t>
            </a:r>
            <a:r>
              <a:rPr lang="ru-RU" dirty="0" err="1"/>
              <a:t>многы</a:t>
            </a:r>
            <a:r>
              <a:rPr lang="ru-RU" dirty="0"/>
              <a:t>: </a:t>
            </a:r>
            <a:r>
              <a:rPr lang="ru-RU" dirty="0" err="1"/>
              <a:t>варягы</a:t>
            </a:r>
            <a:r>
              <a:rPr lang="ru-RU" dirty="0"/>
              <a:t>, </a:t>
            </a:r>
            <a:r>
              <a:rPr lang="ru-RU" dirty="0" err="1"/>
              <a:t>чюдь</a:t>
            </a:r>
            <a:r>
              <a:rPr lang="ru-RU" dirty="0"/>
              <a:t>, </a:t>
            </a:r>
            <a:r>
              <a:rPr lang="ru-RU" dirty="0" err="1"/>
              <a:t>словѣны</a:t>
            </a:r>
            <a:r>
              <a:rPr lang="ru-RU" dirty="0"/>
              <a:t>, </a:t>
            </a:r>
            <a:r>
              <a:rPr lang="ru-RU" dirty="0" err="1"/>
              <a:t>мѣрю</a:t>
            </a:r>
            <a:r>
              <a:rPr lang="ru-RU" dirty="0"/>
              <a:t>, весь, кривичи. И </a:t>
            </a:r>
            <a:r>
              <a:rPr lang="ru-RU" dirty="0" err="1"/>
              <a:t>прия</a:t>
            </a:r>
            <a:r>
              <a:rPr lang="ru-RU" dirty="0"/>
              <a:t> </a:t>
            </a:r>
            <a:r>
              <a:rPr lang="ru-RU" dirty="0" err="1"/>
              <a:t>городъ</a:t>
            </a:r>
            <a:r>
              <a:rPr lang="ru-RU" dirty="0"/>
              <a:t> </a:t>
            </a:r>
            <a:r>
              <a:rPr lang="ru-RU" dirty="0" err="1"/>
              <a:t>Смольнескъ</a:t>
            </a:r>
            <a:r>
              <a:rPr lang="ru-RU" dirty="0"/>
              <a:t> и посади в нем </a:t>
            </a:r>
            <a:r>
              <a:rPr lang="ru-RU" dirty="0" err="1"/>
              <a:t>мужь</a:t>
            </a:r>
            <a:r>
              <a:rPr lang="ru-RU" dirty="0"/>
              <a:t> свой. Оттуда </a:t>
            </a:r>
            <a:r>
              <a:rPr lang="ru-RU" dirty="0" err="1"/>
              <a:t>поиде</a:t>
            </a:r>
            <a:r>
              <a:rPr lang="ru-RU" dirty="0"/>
              <a:t> </a:t>
            </a:r>
            <a:r>
              <a:rPr lang="ru-RU" dirty="0" err="1"/>
              <a:t>внизъ</a:t>
            </a:r>
            <a:r>
              <a:rPr lang="ru-RU" dirty="0"/>
              <a:t> и, </a:t>
            </a:r>
            <a:r>
              <a:rPr lang="ru-RU" dirty="0" err="1"/>
              <a:t>пришедъ</a:t>
            </a:r>
            <a:r>
              <a:rPr lang="ru-RU" dirty="0"/>
              <a:t>, </a:t>
            </a:r>
            <a:r>
              <a:rPr lang="ru-RU" dirty="0" err="1"/>
              <a:t>взя</a:t>
            </a:r>
            <a:r>
              <a:rPr lang="ru-RU" dirty="0"/>
              <a:t> </a:t>
            </a:r>
            <a:r>
              <a:rPr lang="ru-RU" dirty="0" err="1"/>
              <a:t>Любечь</a:t>
            </a:r>
            <a:r>
              <a:rPr lang="ru-RU" dirty="0"/>
              <a:t>, и посади </a:t>
            </a:r>
            <a:r>
              <a:rPr lang="ru-RU" dirty="0" err="1"/>
              <a:t>мужь</a:t>
            </a:r>
            <a:r>
              <a:rPr lang="ru-RU" dirty="0"/>
              <a:t> свой. И </a:t>
            </a:r>
            <a:r>
              <a:rPr lang="ru-RU" dirty="0" err="1"/>
              <a:t>придоста</a:t>
            </a:r>
            <a:r>
              <a:rPr lang="ru-RU" dirty="0"/>
              <a:t> </a:t>
            </a:r>
            <a:r>
              <a:rPr lang="ru-RU" dirty="0" err="1"/>
              <a:t>къ</a:t>
            </a:r>
            <a:r>
              <a:rPr lang="ru-RU" dirty="0"/>
              <a:t> </a:t>
            </a:r>
            <a:r>
              <a:rPr lang="ru-RU" dirty="0" err="1"/>
              <a:t>горамъ</a:t>
            </a:r>
            <a:r>
              <a:rPr lang="ru-RU" dirty="0"/>
              <a:t> </a:t>
            </a:r>
            <a:r>
              <a:rPr lang="ru-RU" dirty="0" err="1"/>
              <a:t>киевьскымъ</a:t>
            </a:r>
            <a:r>
              <a:rPr lang="ru-RU" dirty="0"/>
              <a:t>, и </a:t>
            </a:r>
            <a:r>
              <a:rPr lang="ru-RU" dirty="0" err="1"/>
              <a:t>увидѣ</a:t>
            </a:r>
            <a:r>
              <a:rPr lang="ru-RU" dirty="0"/>
              <a:t> </a:t>
            </a:r>
            <a:r>
              <a:rPr lang="ru-RU" dirty="0" err="1"/>
              <a:t>Олгъ</a:t>
            </a:r>
            <a:r>
              <a:rPr lang="ru-RU" dirty="0"/>
              <a:t>, яко </a:t>
            </a:r>
            <a:r>
              <a:rPr lang="ru-RU" dirty="0" err="1"/>
              <a:t>Осколдъ</a:t>
            </a:r>
            <a:r>
              <a:rPr lang="ru-RU" dirty="0"/>
              <a:t> и </a:t>
            </a:r>
            <a:r>
              <a:rPr lang="ru-RU" dirty="0" err="1"/>
              <a:t>Диръ</a:t>
            </a:r>
            <a:r>
              <a:rPr lang="ru-RU" dirty="0"/>
              <a:t> </a:t>
            </a:r>
            <a:r>
              <a:rPr lang="ru-RU" dirty="0" err="1"/>
              <a:t>княжита</a:t>
            </a:r>
            <a:r>
              <a:rPr lang="ru-RU" dirty="0"/>
              <a:t>, и похорони вои </a:t>
            </a:r>
            <a:r>
              <a:rPr lang="ru-RU" dirty="0" err="1"/>
              <a:t>въ</a:t>
            </a:r>
            <a:r>
              <a:rPr lang="ru-RU" dirty="0"/>
              <a:t> </a:t>
            </a:r>
            <a:r>
              <a:rPr lang="ru-RU" dirty="0" err="1"/>
              <a:t>лодьях</a:t>
            </a:r>
            <a:r>
              <a:rPr lang="ru-RU" dirty="0"/>
              <a:t>, а </a:t>
            </a:r>
            <a:r>
              <a:rPr lang="ru-RU" dirty="0" err="1"/>
              <a:t>другыя</a:t>
            </a:r>
            <a:r>
              <a:rPr lang="ru-RU" dirty="0"/>
              <a:t> назади </a:t>
            </a:r>
            <a:r>
              <a:rPr lang="ru-RU" dirty="0" err="1"/>
              <a:t>остави</a:t>
            </a:r>
            <a:r>
              <a:rPr lang="ru-RU" dirty="0"/>
              <a:t>, а </a:t>
            </a:r>
            <a:r>
              <a:rPr lang="ru-RU" dirty="0" err="1"/>
              <a:t>самъ</a:t>
            </a:r>
            <a:r>
              <a:rPr lang="ru-RU" dirty="0"/>
              <a:t> </a:t>
            </a:r>
            <a:r>
              <a:rPr lang="ru-RU" dirty="0" err="1"/>
              <a:t>приде</a:t>
            </a:r>
            <a:r>
              <a:rPr lang="ru-RU" dirty="0"/>
              <a:t>, нося Игоря молода. И </a:t>
            </a:r>
            <a:r>
              <a:rPr lang="ru-RU" dirty="0" err="1"/>
              <a:t>приступль</a:t>
            </a:r>
            <a:r>
              <a:rPr lang="ru-RU" dirty="0"/>
              <a:t> под </a:t>
            </a:r>
            <a:r>
              <a:rPr lang="ru-RU" dirty="0" err="1"/>
              <a:t>Угорьское</a:t>
            </a:r>
            <a:r>
              <a:rPr lang="ru-RU" dirty="0"/>
              <a:t>, </a:t>
            </a:r>
            <a:r>
              <a:rPr lang="ru-RU" dirty="0" err="1"/>
              <a:t>похоронивъ</a:t>
            </a:r>
            <a:r>
              <a:rPr lang="ru-RU" dirty="0"/>
              <a:t> вои свои, и посла </a:t>
            </a:r>
            <a:r>
              <a:rPr lang="ru-RU" dirty="0" err="1"/>
              <a:t>къ</a:t>
            </a:r>
            <a:r>
              <a:rPr lang="ru-RU" dirty="0"/>
              <a:t> </a:t>
            </a:r>
            <a:r>
              <a:rPr lang="ru-RU" dirty="0" err="1"/>
              <a:t>Асколду</a:t>
            </a:r>
            <a:r>
              <a:rPr lang="ru-RU" dirty="0"/>
              <a:t> и </a:t>
            </a:r>
            <a:r>
              <a:rPr lang="ru-RU" dirty="0" err="1"/>
              <a:t>Диру</a:t>
            </a:r>
            <a:r>
              <a:rPr lang="ru-RU" dirty="0"/>
              <a:t>, глаголя, яко «Гостье </a:t>
            </a:r>
            <a:r>
              <a:rPr lang="ru-RU" dirty="0" err="1"/>
              <a:t>есмы</a:t>
            </a:r>
            <a:r>
              <a:rPr lang="ru-RU" dirty="0"/>
              <a:t>, </a:t>
            </a:r>
            <a:r>
              <a:rPr lang="ru-RU" dirty="0" err="1"/>
              <a:t>идемъ</a:t>
            </a:r>
            <a:r>
              <a:rPr lang="ru-RU" dirty="0"/>
              <a:t> </a:t>
            </a:r>
            <a:r>
              <a:rPr lang="ru-RU" dirty="0" err="1"/>
              <a:t>въ</a:t>
            </a:r>
            <a:r>
              <a:rPr lang="ru-RU" dirty="0"/>
              <a:t> </a:t>
            </a:r>
            <a:r>
              <a:rPr lang="ru-RU" dirty="0" err="1"/>
              <a:t>Грѣкы</a:t>
            </a:r>
            <a:r>
              <a:rPr lang="ru-RU" dirty="0"/>
              <a:t> от </a:t>
            </a:r>
            <a:r>
              <a:rPr lang="ru-RU" dirty="0" err="1"/>
              <a:t>Олга</a:t>
            </a:r>
            <a:r>
              <a:rPr lang="ru-RU" dirty="0"/>
              <a:t> и от Игоря княжича. Да </a:t>
            </a:r>
            <a:r>
              <a:rPr lang="ru-RU" dirty="0" err="1"/>
              <a:t>придета</a:t>
            </a:r>
            <a:r>
              <a:rPr lang="ru-RU" dirty="0"/>
              <a:t> к роду своему, к нам». </a:t>
            </a:r>
            <a:r>
              <a:rPr lang="ru-RU" dirty="0" err="1"/>
              <a:t>Асколдъ</a:t>
            </a:r>
            <a:r>
              <a:rPr lang="ru-RU" dirty="0"/>
              <a:t> же и </a:t>
            </a:r>
            <a:r>
              <a:rPr lang="ru-RU" dirty="0" err="1"/>
              <a:t>Диръ</a:t>
            </a:r>
            <a:r>
              <a:rPr lang="ru-RU" dirty="0"/>
              <a:t> </a:t>
            </a:r>
            <a:r>
              <a:rPr lang="ru-RU" dirty="0" err="1"/>
              <a:t>придоста</a:t>
            </a:r>
            <a:r>
              <a:rPr lang="ru-RU" dirty="0"/>
              <a:t>, и </a:t>
            </a:r>
            <a:r>
              <a:rPr lang="ru-RU" dirty="0" err="1"/>
              <a:t>выскакаша</a:t>
            </a:r>
            <a:r>
              <a:rPr lang="ru-RU" dirty="0"/>
              <a:t> </a:t>
            </a:r>
            <a:r>
              <a:rPr lang="ru-RU" dirty="0" err="1"/>
              <a:t>вси</a:t>
            </a:r>
            <a:r>
              <a:rPr lang="ru-RU" dirty="0"/>
              <a:t> из </a:t>
            </a:r>
            <a:r>
              <a:rPr lang="ru-RU" dirty="0" err="1"/>
              <a:t>лодѣй</a:t>
            </a:r>
            <a:r>
              <a:rPr lang="ru-RU" dirty="0"/>
              <a:t>, и </a:t>
            </a:r>
            <a:r>
              <a:rPr lang="ru-RU" dirty="0" err="1"/>
              <a:t>рече</a:t>
            </a:r>
            <a:r>
              <a:rPr lang="ru-RU" dirty="0"/>
              <a:t> </a:t>
            </a:r>
            <a:r>
              <a:rPr lang="ru-RU" dirty="0" err="1"/>
              <a:t>Олгъ</a:t>
            </a:r>
            <a:r>
              <a:rPr lang="ru-RU" dirty="0"/>
              <a:t> </a:t>
            </a:r>
            <a:r>
              <a:rPr lang="ru-RU" dirty="0" err="1"/>
              <a:t>къ</a:t>
            </a:r>
            <a:r>
              <a:rPr lang="ru-RU" dirty="0"/>
              <a:t> </a:t>
            </a:r>
            <a:r>
              <a:rPr lang="ru-RU" dirty="0" err="1"/>
              <a:t>Асколъдови</a:t>
            </a:r>
            <a:r>
              <a:rPr lang="ru-RU" dirty="0"/>
              <a:t> и </a:t>
            </a:r>
            <a:r>
              <a:rPr lang="ru-RU" dirty="0" err="1"/>
              <a:t>Дирови</a:t>
            </a:r>
            <a:r>
              <a:rPr lang="ru-RU" dirty="0"/>
              <a:t>: «Вы </a:t>
            </a:r>
            <a:r>
              <a:rPr lang="ru-RU" dirty="0" err="1"/>
              <a:t>нѣста</a:t>
            </a:r>
            <a:r>
              <a:rPr lang="ru-RU" dirty="0"/>
              <a:t> князя, ни роду </a:t>
            </a:r>
            <a:r>
              <a:rPr lang="ru-RU" dirty="0" err="1"/>
              <a:t>княжя</a:t>
            </a:r>
            <a:r>
              <a:rPr lang="ru-RU" dirty="0"/>
              <a:t>, но </a:t>
            </a:r>
            <a:r>
              <a:rPr lang="ru-RU" dirty="0" err="1"/>
              <a:t>азъ</a:t>
            </a:r>
            <a:r>
              <a:rPr lang="ru-RU" dirty="0"/>
              <a:t> </a:t>
            </a:r>
            <a:r>
              <a:rPr lang="ru-RU" dirty="0" err="1"/>
              <a:t>есмь</a:t>
            </a:r>
            <a:r>
              <a:rPr lang="ru-RU" dirty="0"/>
              <a:t> роду княжа», и </a:t>
            </a:r>
            <a:r>
              <a:rPr lang="ru-RU" dirty="0" err="1"/>
              <a:t>вынесоша</a:t>
            </a:r>
            <a:r>
              <a:rPr lang="ru-RU" dirty="0"/>
              <a:t> Игоря: «</a:t>
            </a:r>
            <a:r>
              <a:rPr lang="ru-RU" dirty="0" err="1"/>
              <a:t>Сь</a:t>
            </a:r>
            <a:r>
              <a:rPr lang="ru-RU" dirty="0"/>
              <a:t> </a:t>
            </a:r>
            <a:r>
              <a:rPr lang="ru-RU" dirty="0" err="1"/>
              <a:t>сынъ</a:t>
            </a:r>
            <a:r>
              <a:rPr lang="ru-RU" dirty="0"/>
              <a:t> </a:t>
            </a:r>
            <a:r>
              <a:rPr lang="ru-RU" dirty="0" err="1"/>
              <a:t>Рюриковъ</a:t>
            </a:r>
            <a:r>
              <a:rPr lang="ru-RU" dirty="0"/>
              <a:t>». И </a:t>
            </a:r>
            <a:r>
              <a:rPr lang="ru-RU" dirty="0" err="1"/>
              <a:t>убиша</a:t>
            </a:r>
            <a:r>
              <a:rPr lang="ru-RU" dirty="0"/>
              <a:t> </a:t>
            </a:r>
            <a:r>
              <a:rPr lang="ru-RU" dirty="0" err="1"/>
              <a:t>Асколъда</a:t>
            </a:r>
            <a:r>
              <a:rPr lang="ru-RU" dirty="0"/>
              <a:t> и </a:t>
            </a:r>
            <a:r>
              <a:rPr lang="ru-RU" dirty="0" err="1"/>
              <a:t>Дира</a:t>
            </a:r>
            <a:r>
              <a:rPr lang="ru-RU" dirty="0"/>
              <a:t>, и </a:t>
            </a:r>
            <a:r>
              <a:rPr lang="ru-RU" dirty="0" err="1"/>
              <a:t>несоша</a:t>
            </a:r>
            <a:r>
              <a:rPr lang="ru-RU" dirty="0"/>
              <a:t> на гору, и </a:t>
            </a:r>
            <a:r>
              <a:rPr lang="ru-RU" dirty="0" err="1"/>
              <a:t>погребоша</a:t>
            </a:r>
            <a:r>
              <a:rPr lang="ru-RU" dirty="0"/>
              <a:t> на </a:t>
            </a:r>
            <a:r>
              <a:rPr lang="ru-RU" dirty="0" err="1"/>
              <a:t>горѣ</a:t>
            </a:r>
            <a:r>
              <a:rPr lang="ru-RU" dirty="0"/>
              <a:t>, еже </a:t>
            </a:r>
            <a:r>
              <a:rPr lang="ru-RU" dirty="0" err="1"/>
              <a:t>ся</a:t>
            </a:r>
            <a:r>
              <a:rPr lang="ru-RU" dirty="0"/>
              <a:t> </a:t>
            </a:r>
            <a:r>
              <a:rPr lang="ru-RU" dirty="0" err="1"/>
              <a:t>нынѣ</a:t>
            </a:r>
            <a:r>
              <a:rPr lang="ru-RU" dirty="0"/>
              <a:t> </a:t>
            </a:r>
            <a:r>
              <a:rPr lang="ru-RU" dirty="0" err="1"/>
              <a:t>зоветь</a:t>
            </a:r>
            <a:r>
              <a:rPr lang="ru-RU" dirty="0"/>
              <a:t> </a:t>
            </a:r>
            <a:r>
              <a:rPr lang="ru-RU" dirty="0" err="1"/>
              <a:t>Угорьское</a:t>
            </a:r>
            <a:r>
              <a:rPr lang="ru-RU" dirty="0"/>
              <a:t>, </a:t>
            </a:r>
            <a:r>
              <a:rPr lang="ru-RU" dirty="0" err="1"/>
              <a:t>идеже</a:t>
            </a:r>
            <a:r>
              <a:rPr lang="ru-RU" dirty="0"/>
              <a:t> </a:t>
            </a:r>
            <a:r>
              <a:rPr lang="ru-RU" dirty="0" err="1"/>
              <a:t>нынѣ</a:t>
            </a:r>
            <a:r>
              <a:rPr lang="ru-RU" dirty="0"/>
              <a:t> </a:t>
            </a:r>
            <a:r>
              <a:rPr lang="ru-RU" dirty="0" err="1"/>
              <a:t>Олминъ</a:t>
            </a:r>
            <a:r>
              <a:rPr lang="ru-RU" dirty="0"/>
              <a:t> </a:t>
            </a:r>
            <a:r>
              <a:rPr lang="ru-RU" dirty="0" err="1"/>
              <a:t>дворъ</a:t>
            </a:r>
            <a:r>
              <a:rPr lang="ru-RU" dirty="0"/>
              <a:t>; на той </a:t>
            </a:r>
            <a:r>
              <a:rPr lang="ru-RU" dirty="0" err="1"/>
              <a:t>могилѣ</a:t>
            </a:r>
            <a:r>
              <a:rPr lang="ru-RU" dirty="0"/>
              <a:t> </a:t>
            </a:r>
            <a:r>
              <a:rPr lang="ru-RU" dirty="0" err="1"/>
              <a:t>поставилъ</a:t>
            </a:r>
            <a:r>
              <a:rPr lang="ru-RU" dirty="0"/>
              <a:t> </a:t>
            </a:r>
            <a:r>
              <a:rPr lang="ru-RU" dirty="0" err="1"/>
              <a:t>божницю</a:t>
            </a:r>
            <a:r>
              <a:rPr lang="ru-RU" dirty="0"/>
              <a:t> </a:t>
            </a:r>
            <a:r>
              <a:rPr lang="ru-RU" dirty="0" err="1"/>
              <a:t>святаго</a:t>
            </a:r>
            <a:r>
              <a:rPr lang="ru-RU" dirty="0"/>
              <a:t> Николы: и </a:t>
            </a:r>
            <a:r>
              <a:rPr lang="ru-RU" dirty="0" err="1"/>
              <a:t>Дирова</a:t>
            </a:r>
            <a:r>
              <a:rPr lang="ru-RU" dirty="0"/>
              <a:t> могила за святою </a:t>
            </a:r>
            <a:r>
              <a:rPr lang="ru-RU" dirty="0" err="1"/>
              <a:t>Ориною</a:t>
            </a:r>
            <a:r>
              <a:rPr lang="ru-RU" dirty="0"/>
              <a:t>. И </a:t>
            </a:r>
            <a:r>
              <a:rPr lang="ru-RU" dirty="0" err="1"/>
              <a:t>сѣде</a:t>
            </a:r>
            <a:r>
              <a:rPr lang="ru-RU" dirty="0"/>
              <a:t> </a:t>
            </a:r>
            <a:r>
              <a:rPr lang="ru-RU" dirty="0" err="1"/>
              <a:t>Олегъ</a:t>
            </a:r>
            <a:r>
              <a:rPr lang="ru-RU" dirty="0"/>
              <a:t>, княжа в </a:t>
            </a:r>
            <a:r>
              <a:rPr lang="ru-RU" dirty="0" err="1"/>
              <a:t>Киевѣ</a:t>
            </a:r>
            <a:r>
              <a:rPr lang="ru-RU" dirty="0"/>
              <a:t>, и </a:t>
            </a:r>
            <a:r>
              <a:rPr lang="ru-RU" dirty="0" err="1"/>
              <a:t>рече</a:t>
            </a:r>
            <a:r>
              <a:rPr lang="ru-RU" dirty="0"/>
              <a:t> </a:t>
            </a:r>
            <a:r>
              <a:rPr lang="ru-RU" dirty="0" err="1"/>
              <a:t>Олегъ</a:t>
            </a:r>
            <a:r>
              <a:rPr lang="ru-RU" dirty="0"/>
              <a:t>: «Се буди </a:t>
            </a:r>
            <a:r>
              <a:rPr lang="ru-RU" dirty="0" err="1"/>
              <a:t>мати</a:t>
            </a:r>
            <a:r>
              <a:rPr lang="ru-RU" dirty="0"/>
              <a:t> городом </a:t>
            </a:r>
            <a:r>
              <a:rPr lang="ru-RU" dirty="0" err="1"/>
              <a:t>русскымъ</a:t>
            </a:r>
            <a:r>
              <a:rPr lang="ru-RU" dirty="0"/>
              <a:t>». И </a:t>
            </a:r>
            <a:r>
              <a:rPr lang="ru-RU" dirty="0" err="1"/>
              <a:t>бѣша</a:t>
            </a:r>
            <a:r>
              <a:rPr lang="ru-RU" dirty="0"/>
              <a:t> у него </a:t>
            </a:r>
            <a:r>
              <a:rPr lang="ru-RU" dirty="0" err="1"/>
              <a:t>словѣни</a:t>
            </a:r>
            <a:r>
              <a:rPr lang="ru-RU" dirty="0"/>
              <a:t> и </a:t>
            </a:r>
            <a:r>
              <a:rPr lang="ru-RU" dirty="0" err="1"/>
              <a:t>варязи</a:t>
            </a:r>
            <a:r>
              <a:rPr lang="ru-RU" dirty="0"/>
              <a:t> и </a:t>
            </a:r>
            <a:r>
              <a:rPr lang="ru-RU" dirty="0" err="1"/>
              <a:t>прочии</a:t>
            </a:r>
            <a:r>
              <a:rPr lang="ru-RU" dirty="0"/>
              <a:t>, </a:t>
            </a:r>
            <a:r>
              <a:rPr lang="ru-RU" dirty="0" err="1"/>
              <a:t>прозвашася</a:t>
            </a:r>
            <a:r>
              <a:rPr lang="ru-RU" dirty="0"/>
              <a:t> </a:t>
            </a:r>
            <a:r>
              <a:rPr lang="ru-RU" dirty="0" err="1"/>
              <a:t>русью</a:t>
            </a:r>
            <a:r>
              <a:rPr lang="ru-RU" dirty="0"/>
              <a:t>. Се же </a:t>
            </a:r>
            <a:r>
              <a:rPr lang="ru-RU" dirty="0" err="1"/>
              <a:t>Олегъ</a:t>
            </a:r>
            <a:r>
              <a:rPr lang="ru-RU" dirty="0"/>
              <a:t> </a:t>
            </a:r>
            <a:r>
              <a:rPr lang="ru-RU" dirty="0" err="1"/>
              <a:t>нача</a:t>
            </a:r>
            <a:r>
              <a:rPr lang="ru-RU" dirty="0"/>
              <a:t> </a:t>
            </a:r>
            <a:r>
              <a:rPr lang="ru-RU" dirty="0" err="1"/>
              <a:t>городы</a:t>
            </a:r>
            <a:r>
              <a:rPr lang="ru-RU" dirty="0"/>
              <a:t> </a:t>
            </a:r>
            <a:r>
              <a:rPr lang="ru-RU" dirty="0" err="1"/>
              <a:t>ставити</a:t>
            </a:r>
            <a:r>
              <a:rPr lang="ru-RU" dirty="0"/>
              <a:t>, и </a:t>
            </a:r>
            <a:r>
              <a:rPr lang="ru-RU" dirty="0" err="1"/>
              <a:t>устави</a:t>
            </a:r>
            <a:r>
              <a:rPr lang="ru-RU" dirty="0"/>
              <a:t> дани </a:t>
            </a:r>
            <a:r>
              <a:rPr lang="ru-RU" dirty="0" err="1"/>
              <a:t>словѣном</a:t>
            </a:r>
            <a:r>
              <a:rPr lang="ru-RU" dirty="0"/>
              <a:t>, и </a:t>
            </a:r>
            <a:r>
              <a:rPr lang="ru-RU" dirty="0" err="1"/>
              <a:t>кривичемъ</a:t>
            </a:r>
            <a:r>
              <a:rPr lang="ru-RU" dirty="0"/>
              <a:t> и </a:t>
            </a:r>
            <a:r>
              <a:rPr lang="ru-RU" dirty="0" err="1"/>
              <a:t>мерямъ</a:t>
            </a:r>
            <a:r>
              <a:rPr lang="ru-RU" dirty="0"/>
              <a:t>, и </a:t>
            </a:r>
            <a:r>
              <a:rPr lang="ru-RU" dirty="0" err="1"/>
              <a:t>устави</a:t>
            </a:r>
            <a:r>
              <a:rPr lang="ru-RU" dirty="0"/>
              <a:t> варягом дань </a:t>
            </a:r>
            <a:r>
              <a:rPr lang="ru-RU" dirty="0" err="1"/>
              <a:t>даяти</a:t>
            </a:r>
            <a:r>
              <a:rPr lang="ru-RU" dirty="0"/>
              <a:t> от </a:t>
            </a:r>
            <a:r>
              <a:rPr lang="ru-RU" dirty="0" err="1"/>
              <a:t>Новагорода</a:t>
            </a:r>
            <a:r>
              <a:rPr lang="ru-RU" dirty="0"/>
              <a:t> 300 </a:t>
            </a:r>
            <a:r>
              <a:rPr lang="ru-RU" dirty="0" err="1"/>
              <a:t>гривенъ</a:t>
            </a:r>
            <a:r>
              <a:rPr lang="ru-RU" dirty="0"/>
              <a:t> на </a:t>
            </a:r>
            <a:r>
              <a:rPr lang="ru-RU" dirty="0" err="1"/>
              <a:t>лѣто</a:t>
            </a:r>
            <a:r>
              <a:rPr lang="ru-RU" dirty="0"/>
              <a:t>, мира </a:t>
            </a:r>
            <a:r>
              <a:rPr lang="ru-RU" dirty="0" err="1"/>
              <a:t>дѣля</a:t>
            </a:r>
            <a:r>
              <a:rPr lang="ru-RU" dirty="0"/>
              <a:t>, еже до смерти Ярославля </a:t>
            </a:r>
            <a:r>
              <a:rPr lang="ru-RU" dirty="0" err="1"/>
              <a:t>даяше</a:t>
            </a:r>
            <a:r>
              <a:rPr lang="ru-RU" dirty="0"/>
              <a:t> варягом.</a:t>
            </a:r>
          </a:p>
        </p:txBody>
      </p:sp>
    </p:spTree>
    <p:extLst>
      <p:ext uri="{BB962C8B-B14F-4D97-AF65-F5344CB8AC3E}">
        <p14:creationId xmlns:p14="http://schemas.microsoft.com/office/powerpoint/2010/main" val="34158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015F04-A958-4791-A680-C04F881E2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слово может изменить значение?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140770-FCBD-4AB9-B384-267245EC7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Чаще всего – слово расширяет значение, а потом может либо остаться «широким», либо сузиться на какую-то новую область</a:t>
            </a:r>
          </a:p>
        </p:txBody>
      </p:sp>
    </p:spTree>
    <p:extLst>
      <p:ext uri="{BB962C8B-B14F-4D97-AF65-F5344CB8AC3E}">
        <p14:creationId xmlns:p14="http://schemas.microsoft.com/office/powerpoint/2010/main" val="3798800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C5CFE6-A3BD-445F-9947-214BE0B70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семантических сдвигов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DDF2AF-9687-45A4-88C1-454239C04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Метонимия</a:t>
            </a:r>
          </a:p>
          <a:p>
            <a:r>
              <a:rPr lang="ru-RU" dirty="0"/>
              <a:t>Метафора</a:t>
            </a:r>
          </a:p>
        </p:txBody>
      </p:sp>
    </p:spTree>
    <p:extLst>
      <p:ext uri="{BB962C8B-B14F-4D97-AF65-F5344CB8AC3E}">
        <p14:creationId xmlns:p14="http://schemas.microsoft.com/office/powerpoint/2010/main" val="3264736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BA3E40-D24D-4608-9A42-342530DD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Метонимия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8FCE77-57F6-4EA3-B431-8AFCBA2B0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Изменение угла, под которым ситуация обозревается</a:t>
            </a:r>
          </a:p>
          <a:p>
            <a:endParaRPr lang="ru-RU" dirty="0"/>
          </a:p>
          <a:p>
            <a:r>
              <a:rPr lang="ru-RU" dirty="0"/>
              <a:t>Фонарь светит – Я свечу фонарём</a:t>
            </a:r>
          </a:p>
        </p:txBody>
      </p:sp>
    </p:spTree>
    <p:extLst>
      <p:ext uri="{BB962C8B-B14F-4D97-AF65-F5344CB8AC3E}">
        <p14:creationId xmlns:p14="http://schemas.microsoft.com/office/powerpoint/2010/main" val="1152061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65DEB8-0576-4F79-B344-43C34EE25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Метафора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049945-4F51-47D2-9672-103A44073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Перенос свойств одной ситуации на другую</a:t>
            </a:r>
          </a:p>
          <a:p>
            <a:endParaRPr lang="ru-RU" dirty="0"/>
          </a:p>
          <a:p>
            <a:r>
              <a:rPr lang="ru-RU" dirty="0"/>
              <a:t>Пространство-время</a:t>
            </a:r>
          </a:p>
        </p:txBody>
      </p:sp>
    </p:spTree>
    <p:extLst>
      <p:ext uri="{BB962C8B-B14F-4D97-AF65-F5344CB8AC3E}">
        <p14:creationId xmlns:p14="http://schemas.microsoft.com/office/powerpoint/2010/main" val="1158003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DB9EF1-A2E1-4B78-A0E8-7B32E04EA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семантических переходов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55E26A-5BA5-4A03-BBBB-8ACEF2769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http://datsemshift.ru/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2503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6397A3-1E40-4CCB-9B56-47970695D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Появление новых слов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8E6D19-BDC6-4587-8DBB-D0ECF2743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Обычно – в связи с появлением новых объектов материальной реальности</a:t>
            </a:r>
          </a:p>
        </p:txBody>
      </p:sp>
    </p:spTree>
    <p:extLst>
      <p:ext uri="{BB962C8B-B14F-4D97-AF65-F5344CB8AC3E}">
        <p14:creationId xmlns:p14="http://schemas.microsoft.com/office/powerpoint/2010/main" val="212932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258A6-79C9-4B88-BE40-61D816039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Исчезновение слов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F76B65-97F5-4D71-8B93-A59D07EBF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Исчезает вещь – исчезает её название: оглобля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BCC9C6-03A3-4FDC-861D-D91283237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2745740"/>
            <a:ext cx="47625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1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454AE2-9D03-42F2-9BC7-9714E5FB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в фонетике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CFAD1D-E692-4D14-9035-892134A6F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Звуки, как и слова, могут заменяться, появляться и пропадать</a:t>
            </a:r>
          </a:p>
          <a:p>
            <a:r>
              <a:rPr lang="ru-RU" dirty="0"/>
              <a:t>Может меняться не звук во всём языке, а языковой облик конкретного слова: метатезы, смещения ударений и </a:t>
            </a:r>
            <a:r>
              <a:rPr lang="ru-RU" dirty="0" err="1"/>
              <a:t>тд</a:t>
            </a:r>
            <a:endParaRPr lang="ru-RU" dirty="0"/>
          </a:p>
          <a:p>
            <a:r>
              <a:rPr lang="ru-RU" dirty="0"/>
              <a:t>Важная деталь: изменения звуков </a:t>
            </a:r>
            <a:r>
              <a:rPr lang="ru-RU" b="1" dirty="0"/>
              <a:t>регулярны</a:t>
            </a:r>
            <a:r>
              <a:rPr lang="ru-RU" dirty="0"/>
              <a:t>, то есть происходят абсолютно во всех словах языка.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141835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B202DF-8F0F-4321-8A19-6089E09B6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Изменение звуков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19E439-B6C3-49C0-9A68-A28AA174C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Бывает такое, что какой-то звук в определённой позиции меняется на другой во всех словах языка, в которых он в такой позиции встречается. Это важно для установления языкового родства.</a:t>
            </a:r>
          </a:p>
          <a:p>
            <a:endParaRPr lang="ru-RU" dirty="0"/>
          </a:p>
          <a:p>
            <a:r>
              <a:rPr lang="ru-RU" dirty="0"/>
              <a:t>Примером такого изменения являются </a:t>
            </a:r>
            <a:r>
              <a:rPr lang="ru-RU" b="1" dirty="0"/>
              <a:t>палатализации</a:t>
            </a:r>
            <a:r>
              <a:rPr lang="ru-RU" dirty="0"/>
              <a:t> в старославянском языке</a:t>
            </a:r>
          </a:p>
        </p:txBody>
      </p:sp>
    </p:spTree>
    <p:extLst>
      <p:ext uri="{BB962C8B-B14F-4D97-AF65-F5344CB8AC3E}">
        <p14:creationId xmlns:p14="http://schemas.microsoft.com/office/powerpoint/2010/main" val="2552249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B0B843-A4A7-48E1-88F9-6E7228FB0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шо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559890-118E-4D3E-A5E5-A29A495C1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 французском языке, предком которого является латынь, слово «горячий» выглядит как </a:t>
            </a:r>
            <a:r>
              <a:rPr lang="en-US" i="1" dirty="0" err="1"/>
              <a:t>chaud</a:t>
            </a:r>
            <a:r>
              <a:rPr lang="en-US" i="1" dirty="0"/>
              <a:t> </a:t>
            </a:r>
            <a:r>
              <a:rPr lang="en-US" dirty="0"/>
              <a:t>[</a:t>
            </a:r>
            <a:r>
              <a:rPr lang="da-DK" dirty="0"/>
              <a:t>šo</a:t>
            </a:r>
            <a:r>
              <a:rPr lang="en-US" dirty="0"/>
              <a:t>]. </a:t>
            </a:r>
            <a:r>
              <a:rPr lang="ru-RU" dirty="0"/>
              <a:t>По латыни это же слово будет </a:t>
            </a:r>
            <a:r>
              <a:rPr lang="da-DK" i="1" dirty="0"/>
              <a:t>caldu </a:t>
            </a:r>
            <a:r>
              <a:rPr lang="en-US" dirty="0"/>
              <a:t>[</a:t>
            </a:r>
            <a:r>
              <a:rPr lang="da-DK" dirty="0"/>
              <a:t>kaldu</a:t>
            </a:r>
            <a:r>
              <a:rPr lang="en-US" dirty="0"/>
              <a:t>]. </a:t>
            </a:r>
            <a:r>
              <a:rPr lang="ru-RU" dirty="0"/>
              <a:t>Как это могло произойти?</a:t>
            </a:r>
          </a:p>
        </p:txBody>
      </p:sp>
    </p:spTree>
    <p:extLst>
      <p:ext uri="{BB962C8B-B14F-4D97-AF65-F5344CB8AC3E}">
        <p14:creationId xmlns:p14="http://schemas.microsoft.com/office/powerpoint/2010/main" val="4185375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1FFB0A-219A-4828-8733-16B084AF1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Менее радикальные изменения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19C9CB-5E86-4334-A87C-42D903F9C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01520"/>
            <a:ext cx="10058400" cy="41706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Если бы слушался я одной своей охоты, то непременно и во всей подробности стал бы описывать свидания молодых людей, возрастающую взаимную склонность и доверчивость, занятия, разговоры; но знаю, что большая часть моих читателей не разделила бы со мною моего удовольствия. Эти подробности вообще должны казаться приторными, итак я пропущу их, сказав вкратце, что не прошло еще и двух месяцев, а мой Алексей был уже влюблен без памяти, и Лиза была не равнодушнее, хотя и молчаливее его. Оба они были счастливы настоящим и мало думали о будущем.</a:t>
            </a:r>
          </a:p>
          <a:p>
            <a:pPr marL="0" indent="0">
              <a:buNone/>
            </a:pPr>
            <a:r>
              <a:rPr lang="ru-RU" dirty="0"/>
              <a:t>Мысль о неразрывных узах довольно часто мелькала в их уме, но никогда они о том друг с другом не говорили. Причина ясная: Алексей, как ни привязан был к милой своей Акулине, все помнил расстояние, существующее между им и бедной </a:t>
            </a:r>
            <a:r>
              <a:rPr lang="ru-RU" dirty="0" err="1"/>
              <a:t>крестьянкою</a:t>
            </a:r>
            <a:r>
              <a:rPr lang="ru-RU" dirty="0"/>
              <a:t>; а Лиза ведала, какая ненависть существовала между их отцами, и не смела надеяться на взаимное примирение. К тому же самолюбие ее было втайне подстрекаемо темной, романическою надеждою увидеть наконец </a:t>
            </a:r>
            <a:r>
              <a:rPr lang="ru-RU" dirty="0" err="1"/>
              <a:t>тугиловского</a:t>
            </a:r>
            <a:r>
              <a:rPr lang="ru-RU" dirty="0"/>
              <a:t> помещика у ног дочери </a:t>
            </a:r>
            <a:r>
              <a:rPr lang="ru-RU" dirty="0" err="1"/>
              <a:t>прилучинского</a:t>
            </a:r>
            <a:r>
              <a:rPr lang="ru-RU" dirty="0"/>
              <a:t> кузнеца. Вдруг важное происшествие чуть было не переменило их взаимных отношений.</a:t>
            </a:r>
          </a:p>
        </p:txBody>
      </p:sp>
    </p:spTree>
    <p:extLst>
      <p:ext uri="{BB962C8B-B14F-4D97-AF65-F5344CB8AC3E}">
        <p14:creationId xmlns:p14="http://schemas.microsoft.com/office/powerpoint/2010/main" val="2843979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525CE6-E5A7-45D1-9F31-9048E9928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kaldu -</a:t>
            </a:r>
            <a:r>
              <a:rPr lang="en-US" dirty="0"/>
              <a:t>&gt; </a:t>
            </a:r>
            <a:r>
              <a:rPr lang="da-DK" dirty="0"/>
              <a:t>šo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4D404E-3E2E-40DF-BBF3-8D2857F72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050792"/>
          </a:xfrm>
        </p:spPr>
        <p:txBody>
          <a:bodyPr/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457200" indent="-457200">
              <a:buAutoNum type="arabicPeriod"/>
            </a:pPr>
            <a:r>
              <a:rPr lang="ru-RU" dirty="0"/>
              <a:t>Начальное </a:t>
            </a:r>
            <a:r>
              <a:rPr lang="en-US" dirty="0"/>
              <a:t>[k]</a:t>
            </a:r>
            <a:r>
              <a:rPr lang="ru-RU" dirty="0"/>
              <a:t> с последующим </a:t>
            </a:r>
            <a:r>
              <a:rPr lang="en-US" dirty="0"/>
              <a:t>[a]</a:t>
            </a:r>
            <a:r>
              <a:rPr lang="ru-RU" dirty="0"/>
              <a:t> в латыни превратилось в начальное </a:t>
            </a:r>
            <a:r>
              <a:rPr lang="en-US" dirty="0"/>
              <a:t>[</a:t>
            </a:r>
            <a:r>
              <a:rPr lang="da-DK" dirty="0"/>
              <a:t>š</a:t>
            </a:r>
            <a:r>
              <a:rPr lang="en-US" dirty="0"/>
              <a:t>]</a:t>
            </a:r>
            <a:r>
              <a:rPr lang="ru-RU" dirty="0"/>
              <a:t> во французском</a:t>
            </a:r>
          </a:p>
          <a:p>
            <a:pPr marL="457200" indent="-457200">
              <a:buAutoNum type="arabicPeriod"/>
            </a:pPr>
            <a:r>
              <a:rPr lang="en-US" dirty="0"/>
              <a:t>[u]</a:t>
            </a:r>
            <a:r>
              <a:rPr lang="ru-RU" dirty="0"/>
              <a:t> на конце слова в латыни пропало во французском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0B6C76AB-6BCD-463B-BD27-AF61B238A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263104"/>
              </p:ext>
            </p:extLst>
          </p:nvPr>
        </p:nvGraphicFramePr>
        <p:xfrm>
          <a:off x="1163144" y="2219960"/>
          <a:ext cx="8127999" cy="148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475588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5152341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99671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[</a:t>
                      </a:r>
                      <a:r>
                        <a:rPr lang="en-US" b="0" dirty="0" err="1"/>
                        <a:t>kadena</a:t>
                      </a:r>
                      <a:r>
                        <a:rPr lang="en-US" b="0" dirty="0"/>
                        <a:t>] 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[</a:t>
                      </a:r>
                      <a:r>
                        <a:rPr lang="da-DK" b="0" dirty="0"/>
                        <a:t>šen</a:t>
                      </a:r>
                      <a:r>
                        <a:rPr lang="en-US" b="0" dirty="0"/>
                        <a:t>]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/>
                        <a:t>Цепь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366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[</a:t>
                      </a:r>
                      <a:r>
                        <a:rPr lang="en-US" b="0" dirty="0" err="1"/>
                        <a:t>kapil:u</a:t>
                      </a:r>
                      <a:r>
                        <a:rPr lang="en-US" b="0" dirty="0"/>
                        <a:t>]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[</a:t>
                      </a:r>
                      <a:r>
                        <a:rPr lang="da-DK" b="0" dirty="0"/>
                        <a:t>švö</a:t>
                      </a:r>
                      <a:r>
                        <a:rPr lang="en-US" b="0" dirty="0"/>
                        <a:t>]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/>
                        <a:t>Волос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63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[</a:t>
                      </a:r>
                      <a:r>
                        <a:rPr lang="en-US" b="0" dirty="0" err="1"/>
                        <a:t>kapra</a:t>
                      </a:r>
                      <a:r>
                        <a:rPr lang="en-US" b="0" dirty="0"/>
                        <a:t>]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[</a:t>
                      </a:r>
                      <a:r>
                        <a:rPr lang="da-DK" b="0" dirty="0"/>
                        <a:t>ševr</a:t>
                      </a:r>
                      <a:r>
                        <a:rPr lang="en-US" b="0" dirty="0"/>
                        <a:t>]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/>
                        <a:t>Коза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10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[</a:t>
                      </a:r>
                      <a:r>
                        <a:rPr lang="en-US" b="0" dirty="0" err="1"/>
                        <a:t>kapu</a:t>
                      </a:r>
                      <a:r>
                        <a:rPr lang="en-US" b="0" dirty="0"/>
                        <a:t>]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[</a:t>
                      </a:r>
                      <a:r>
                        <a:rPr lang="da-DK" b="0" dirty="0"/>
                        <a:t>šef</a:t>
                      </a:r>
                      <a:r>
                        <a:rPr lang="en-US" b="0" dirty="0"/>
                        <a:t>]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/>
                        <a:t>Главарь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576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6989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346210-5E42-4FF0-A5EA-687966F63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kaldu</a:t>
            </a:r>
            <a:r>
              <a:rPr lang="en-US" dirty="0"/>
              <a:t> -&gt; </a:t>
            </a:r>
            <a:r>
              <a:rPr lang="da-DK" dirty="0"/>
              <a:t>šo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936DD6-1459-46EA-9A76-72FB4A615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[al]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Видно, что латинское </a:t>
            </a:r>
            <a:r>
              <a:rPr lang="en-US" dirty="0"/>
              <a:t>[al] </a:t>
            </a:r>
            <a:r>
              <a:rPr lang="ru-RU" dirty="0"/>
              <a:t>перешло во французское </a:t>
            </a:r>
            <a:r>
              <a:rPr lang="en-US" dirty="0"/>
              <a:t>[o]</a:t>
            </a:r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69255E60-5D3E-4959-B3B5-011B835D0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100641"/>
              </p:ext>
            </p:extLst>
          </p:nvPr>
        </p:nvGraphicFramePr>
        <p:xfrm>
          <a:off x="1063752" y="2697553"/>
          <a:ext cx="8127999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10134691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5346980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85382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[</a:t>
                      </a:r>
                      <a:r>
                        <a:rPr lang="en-US" b="0" dirty="0" err="1"/>
                        <a:t>kalke</a:t>
                      </a:r>
                      <a:r>
                        <a:rPr lang="en-US" b="0" dirty="0"/>
                        <a:t>]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[</a:t>
                      </a:r>
                      <a:r>
                        <a:rPr lang="da-DK" b="0" dirty="0"/>
                        <a:t>šo</a:t>
                      </a:r>
                      <a:r>
                        <a:rPr lang="en-US" b="0" dirty="0"/>
                        <a:t>]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/>
                        <a:t>Известь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283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</a:t>
                      </a:r>
                      <a:r>
                        <a:rPr lang="en-US" dirty="0" err="1"/>
                        <a:t>malva</a:t>
                      </a:r>
                      <a:r>
                        <a:rPr lang="en-US" dirty="0"/>
                        <a:t>]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[mov]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Мальва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634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</a:t>
                      </a:r>
                      <a:r>
                        <a:rPr lang="en-US" dirty="0" err="1"/>
                        <a:t>saltare</a:t>
                      </a:r>
                      <a:r>
                        <a:rPr lang="en-US" dirty="0"/>
                        <a:t>]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</a:t>
                      </a:r>
                      <a:r>
                        <a:rPr lang="en-US" dirty="0" err="1"/>
                        <a:t>sote</a:t>
                      </a:r>
                      <a:r>
                        <a:rPr lang="en-US" dirty="0"/>
                        <a:t>]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Прыгать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3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7838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17EB73-857A-496E-B967-00E1A1C8C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матерей и сестёр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16E0AF-1F31-4ACC-94F4-BB328CAD9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Важное: если мы рассматриваем фонетические соответствия двух языков, один из которых является предком другого – как латынь и французский, - то мы можем говорить, что латинский звук Х в определённой позиции </a:t>
            </a:r>
            <a:r>
              <a:rPr lang="ru-RU" b="1" dirty="0"/>
              <a:t>перешёл</a:t>
            </a:r>
            <a:r>
              <a:rPr lang="ru-RU" dirty="0"/>
              <a:t> во французский звук </a:t>
            </a:r>
            <a:r>
              <a:rPr lang="en-US" dirty="0"/>
              <a:t>Y</a:t>
            </a:r>
            <a:r>
              <a:rPr lang="ru-RU" dirty="0"/>
              <a:t>.</a:t>
            </a:r>
          </a:p>
          <a:p>
            <a:r>
              <a:rPr lang="ru-RU" dirty="0"/>
              <a:t>Однако если мы говорим про языки, которые не связаны отношением «предок-потомок», как, например, французский и испанский, мы можем только говорить о том, что французский звук Х </a:t>
            </a:r>
            <a:r>
              <a:rPr lang="ru-RU" b="1" dirty="0"/>
              <a:t>соответствует</a:t>
            </a:r>
            <a:r>
              <a:rPr lang="ru-RU" dirty="0"/>
              <a:t> испанскому звуку </a:t>
            </a:r>
            <a:r>
              <a:rPr lang="en-US" dirty="0"/>
              <a:t>Y</a:t>
            </a:r>
            <a:r>
              <a:rPr lang="ru-RU" dirty="0"/>
              <a:t> – и наоборот. В таком случае говорить, что один звук </a:t>
            </a:r>
            <a:r>
              <a:rPr lang="ru-RU" u="sng" dirty="0"/>
              <a:t>перешёл</a:t>
            </a:r>
            <a:r>
              <a:rPr lang="ru-RU" dirty="0"/>
              <a:t> в другой, нельзя.</a:t>
            </a:r>
          </a:p>
        </p:txBody>
      </p:sp>
    </p:spTree>
    <p:extLst>
      <p:ext uri="{BB962C8B-B14F-4D97-AF65-F5344CB8AC3E}">
        <p14:creationId xmlns:p14="http://schemas.microsoft.com/office/powerpoint/2010/main" val="15783059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60A6DD-CFDF-4803-913D-C3577C5EF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Факты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73C733-2904-458A-AAD5-DBE0033A9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Часто употребляемые слова быстрее изменяются – их фонетический состав «затирается». Пример – слово «спасибо». Ещё: как произносятся слова «сейчас», «здравствуйте»?</a:t>
            </a:r>
          </a:p>
        </p:txBody>
      </p:sp>
    </p:spTree>
    <p:extLst>
      <p:ext uri="{BB962C8B-B14F-4D97-AF65-F5344CB8AC3E}">
        <p14:creationId xmlns:p14="http://schemas.microsoft.com/office/powerpoint/2010/main" val="12116675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507476-6DB5-4214-8494-B7538C39E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Ударение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A4C9C7-F719-4B58-ABC6-05C5FCA8E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Ударение в слове может измениться. Часто это происходит </a:t>
            </a:r>
            <a:r>
              <a:rPr lang="ru-RU" b="1" dirty="0"/>
              <a:t>по аналогии</a:t>
            </a:r>
            <a:r>
              <a:rPr lang="ru-RU" dirty="0"/>
              <a:t>.</a:t>
            </a:r>
          </a:p>
          <a:p>
            <a:r>
              <a:rPr lang="ru-RU" dirty="0"/>
              <a:t>Как узнать, какое раньше было ударение?</a:t>
            </a:r>
          </a:p>
        </p:txBody>
      </p:sp>
    </p:spTree>
    <p:extLst>
      <p:ext uri="{BB962C8B-B14F-4D97-AF65-F5344CB8AC3E}">
        <p14:creationId xmlns:p14="http://schemas.microsoft.com/office/powerpoint/2010/main" val="2407439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E50FA1-79FD-4C5C-96DC-518EAD470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«Поэтическая вольность»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77BE4D-A4FE-4414-9439-19B5A598F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 самом деле – никакой вольности нет!</a:t>
            </a:r>
          </a:p>
        </p:txBody>
      </p:sp>
    </p:spTree>
    <p:extLst>
      <p:ext uri="{BB962C8B-B14F-4D97-AF65-F5344CB8AC3E}">
        <p14:creationId xmlns:p14="http://schemas.microsoft.com/office/powerpoint/2010/main" val="11782067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F861DD-77C2-4078-9FBF-FCC1B9B08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Зализняк об изменениях в ударении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E13FA6-D881-44A8-879F-73CE0ECCA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Дело в том, что, как вы уже знаете из всех прежних лекций, языки меняются. Всякий язык имеет свою историю, всякий аспект языка со временем в большей или меньшей степени изменяется. Изменяется, в частности, и система ударения. И может быть так, что одна система ударения на протяжении истории языка сменяется некоторой другой системой. Такие изменения произошли, например, в истории латыни. Процесс этот никогда не происходит быстро: он может растянуться, скажем, на тысячу лет или на еще больший срок. А иногда может идти и чуть побыстрее, скажем лет триста. Но сроки всегда будут именно такого порядка.</a:t>
            </a:r>
          </a:p>
        </p:txBody>
      </p:sp>
    </p:spTree>
    <p:extLst>
      <p:ext uri="{BB962C8B-B14F-4D97-AF65-F5344CB8AC3E}">
        <p14:creationId xmlns:p14="http://schemas.microsoft.com/office/powerpoint/2010/main" val="19721404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78DB1B-6747-4980-9330-A72D700AA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…продолжение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6C9925-ADE3-417C-B1C0-A2A3A6A48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 вот именно такой оказалась в этом отношении история русского языка: была некоторая достаточно стройная и последовательная древняя система, которую можно описать совсем быстро. Она существовала в русском языке примерно лет восемьсот назад. А наоборот, через какое-то количество веков — тут я не берусь судить, это могут быть и тысячелетия — русский язык должен прийти к другой системе ударения. И мы сейчас находимся на среднем участке этого пути. А все средние этапы смены одной системы на другую всегда представляют собой чрезвычайно сложную картину. Потому что происходит борьба старой системы, старых правил, с зарождающимися новыми правилами. И в массе случаев эти правила старой и новой систем приходят в конфликт друг с другом, который решается рано или поздно победой нового правила.</a:t>
            </a:r>
          </a:p>
        </p:txBody>
      </p:sp>
    </p:spTree>
    <p:extLst>
      <p:ext uri="{BB962C8B-B14F-4D97-AF65-F5344CB8AC3E}">
        <p14:creationId xmlns:p14="http://schemas.microsoft.com/office/powerpoint/2010/main" val="2575738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830EEE-3606-4DD8-9C09-E6A01FB50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62" y="650875"/>
            <a:ext cx="928687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854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F20BE-0C53-4CA7-8590-A92CE20DF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«Слияние»  и «расхождение» звуков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DF632F-0DEC-49D5-8E8A-59EB0CFF4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Нередко в языках бывает, что два разных звука начинают произноситься одинаково – сначала только в одной позиции, а потом и во всех остальных. То есть было два звука, а стал один. Пример: ять и е</a:t>
            </a:r>
          </a:p>
          <a:p>
            <a:r>
              <a:rPr lang="ru-RU" dirty="0"/>
              <a:t>Бывает и обратное явление – когда из одного звука получается два, потому что в одних позициях он произносится одним способом, а в других – другим.</a:t>
            </a:r>
            <a:r>
              <a:rPr lang="en-US" dirty="0"/>
              <a:t> </a:t>
            </a:r>
            <a:r>
              <a:rPr lang="ru-RU" dirty="0"/>
              <a:t>Например, так появились носовые гласные во французском.</a:t>
            </a:r>
          </a:p>
          <a:p>
            <a:pPr marL="457200" indent="-457200">
              <a:buAutoNum type="arabicPeriod"/>
            </a:pPr>
            <a:r>
              <a:rPr lang="ru-RU" dirty="0"/>
              <a:t>Гласный перед «н» произносился с носовым призвуком</a:t>
            </a:r>
          </a:p>
          <a:p>
            <a:pPr marL="457200" indent="-457200">
              <a:buAutoNum type="arabicPeriod"/>
            </a:pPr>
            <a:r>
              <a:rPr lang="ru-RU" dirty="0"/>
              <a:t>«н» выпало, а </a:t>
            </a:r>
            <a:r>
              <a:rPr lang="ru-RU" dirty="0" err="1"/>
              <a:t>носовость</a:t>
            </a:r>
            <a:r>
              <a:rPr lang="ru-RU" dirty="0"/>
              <a:t> осталась</a:t>
            </a:r>
          </a:p>
        </p:txBody>
      </p:sp>
    </p:spTree>
    <p:extLst>
      <p:ext uri="{BB962C8B-B14F-4D97-AF65-F5344CB8AC3E}">
        <p14:creationId xmlns:p14="http://schemas.microsoft.com/office/powerpoint/2010/main" val="3598895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374595-A563-48B4-BD1C-A458A8706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изменяется в языке?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E955AF-769C-4A48-A756-5D36864A5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Всё:</a:t>
            </a:r>
          </a:p>
          <a:p>
            <a:r>
              <a:rPr lang="ru-RU" dirty="0"/>
              <a:t>Лексика</a:t>
            </a:r>
          </a:p>
          <a:p>
            <a:r>
              <a:rPr lang="ru-RU" dirty="0"/>
              <a:t>Фонетика</a:t>
            </a:r>
          </a:p>
          <a:p>
            <a:r>
              <a:rPr lang="ru-RU" dirty="0"/>
              <a:t>Грамматика</a:t>
            </a:r>
          </a:p>
        </p:txBody>
      </p:sp>
    </p:spTree>
    <p:extLst>
      <p:ext uri="{BB962C8B-B14F-4D97-AF65-F5344CB8AC3E}">
        <p14:creationId xmlns:p14="http://schemas.microsoft.com/office/powerpoint/2010/main" val="296366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A598B1-A5F7-4F3D-985F-D08E8FE3A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в грамматике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BC1145-C48F-4FCE-9A73-1DC3153A7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Меняется языковой строй – языки меняются от изолирующих к языкам с морфологией и наоборот.</a:t>
            </a:r>
          </a:p>
          <a:p>
            <a:r>
              <a:rPr lang="ru-RU" dirty="0"/>
              <a:t>Бывают и более «локальные» изменения – например, меняются конкретные падежные окончания, у глаголов может измениться управление… Со временем может появляться, пропадать или менять свои свойства любая грамматическая категория. Иногда изменения разных мелких штук идут в комплексе – тогда меняется весь языковой строй.</a:t>
            </a:r>
          </a:p>
        </p:txBody>
      </p:sp>
    </p:spTree>
    <p:extLst>
      <p:ext uri="{BB962C8B-B14F-4D97-AF65-F5344CB8AC3E}">
        <p14:creationId xmlns:p14="http://schemas.microsoft.com/office/powerpoint/2010/main" val="42557119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644E14-DACA-4D09-B702-BFE29BC12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Отступление: два типа языков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9F41D5-4C68-4EFE-ACAB-88A6352CE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Флективные</a:t>
            </a:r>
          </a:p>
          <a:p>
            <a:r>
              <a:rPr lang="ru-RU" dirty="0"/>
              <a:t>Изолирующие</a:t>
            </a:r>
          </a:p>
        </p:txBody>
      </p:sp>
    </p:spTree>
    <p:extLst>
      <p:ext uri="{BB962C8B-B14F-4D97-AF65-F5344CB8AC3E}">
        <p14:creationId xmlns:p14="http://schemas.microsoft.com/office/powerpoint/2010/main" val="1174853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0FC099-F7DA-442D-86E8-D9B046910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ru-RU"/>
              <a:t>Изменение грамматического строя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73F12E-81D2-42D7-88D0-25C9799BA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719" y="1287826"/>
            <a:ext cx="7568809" cy="536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190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DAE37F-E979-48CB-9C39-2ABB5ACA1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может происходить?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86AB8F-5180-4385-8F1F-46C716416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Пусть есть флективный язык</a:t>
            </a:r>
          </a:p>
          <a:p>
            <a:pPr marL="457200" indent="-457200">
              <a:buAutoNum type="arabicPeriod"/>
            </a:pPr>
            <a:r>
              <a:rPr lang="ru-RU" dirty="0"/>
              <a:t>Ударение перемещается на первый слог</a:t>
            </a:r>
          </a:p>
          <a:p>
            <a:pPr marL="457200" indent="-457200">
              <a:buAutoNum type="arabicPeriod"/>
            </a:pPr>
            <a:r>
              <a:rPr lang="ru-RU" dirty="0"/>
              <a:t>Конечные слоги, кодирующие информацию, отпадают</a:t>
            </a:r>
          </a:p>
          <a:p>
            <a:pPr marL="457200" indent="-457200">
              <a:buAutoNum type="arabicPeriod"/>
            </a:pPr>
            <a:r>
              <a:rPr lang="ru-RU" dirty="0"/>
              <a:t>Информацию надо кодировать как-то по-другому =</a:t>
            </a:r>
            <a:r>
              <a:rPr lang="en-US" dirty="0"/>
              <a:t>&gt; </a:t>
            </a:r>
            <a:r>
              <a:rPr lang="ru-RU" dirty="0"/>
              <a:t>появляются служебные слова</a:t>
            </a:r>
          </a:p>
          <a:p>
            <a:pPr marL="457200" indent="-457200">
              <a:buAutoNum type="arabicPeriod"/>
            </a:pPr>
            <a:r>
              <a:rPr lang="ru-RU" dirty="0"/>
              <a:t>Язык становится </a:t>
            </a:r>
            <a:r>
              <a:rPr lang="ru-RU" b="1" dirty="0"/>
              <a:t>изолирующим</a:t>
            </a:r>
          </a:p>
        </p:txBody>
      </p:sp>
    </p:spTree>
    <p:extLst>
      <p:ext uri="{BB962C8B-B14F-4D97-AF65-F5344CB8AC3E}">
        <p14:creationId xmlns:p14="http://schemas.microsoft.com/office/powerpoint/2010/main" val="31964305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762F8C-3655-48FE-9E65-4EAC7CED1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это может происходить?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57CAD7-1628-46AA-AF73-460386F08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Пусть есть изолирующий язык</a:t>
            </a:r>
          </a:p>
          <a:p>
            <a:pPr marL="457200" indent="-457200">
              <a:buAutoNum type="arabicPeriod"/>
            </a:pPr>
            <a:r>
              <a:rPr lang="ru-RU" dirty="0"/>
              <a:t>Служебные слова начинают терять свою автономность</a:t>
            </a:r>
          </a:p>
          <a:p>
            <a:pPr marL="457200" indent="-457200">
              <a:buAutoNum type="arabicPeriod"/>
            </a:pPr>
            <a:r>
              <a:rPr lang="ru-RU" dirty="0"/>
              <a:t>Служебные слова сливаются с независимыми словами и превращаются в грамматические показатели</a:t>
            </a:r>
          </a:p>
          <a:p>
            <a:pPr marL="457200" indent="-457200">
              <a:buAutoNum type="arabicPeriod"/>
            </a:pPr>
            <a:r>
              <a:rPr lang="ru-RU" dirty="0"/>
              <a:t>Язык становится </a:t>
            </a:r>
            <a:r>
              <a:rPr lang="ru-RU" b="1" dirty="0"/>
              <a:t>флективным</a:t>
            </a:r>
          </a:p>
          <a:p>
            <a:pPr marL="457200" indent="-457200">
              <a:buAutoNum type="arabicPeriod"/>
            </a:pPr>
            <a:endParaRPr lang="ru-RU" b="1" dirty="0"/>
          </a:p>
          <a:p>
            <a:pPr marL="0" indent="0">
              <a:buNone/>
            </a:pPr>
            <a:r>
              <a:rPr lang="ru-RU" dirty="0"/>
              <a:t>Этот процесс может занимать разное количество времени: для каких-то языков это 300 лет, для каких-то – 1000.</a:t>
            </a:r>
          </a:p>
        </p:txBody>
      </p:sp>
    </p:spTree>
    <p:extLst>
      <p:ext uri="{BB962C8B-B14F-4D97-AF65-F5344CB8AC3E}">
        <p14:creationId xmlns:p14="http://schemas.microsoft.com/office/powerpoint/2010/main" val="2558606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EC8E41-15CA-4906-932C-C98CE44F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«Локальные» изменения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1FD365-3F80-4FAE-8845-4DAE95DBB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Иногда все слова одного типа склонения переходят в другой тип склонения (древнерусский)</a:t>
            </a:r>
          </a:p>
          <a:p>
            <a:r>
              <a:rPr lang="ru-RU" dirty="0"/>
              <a:t>Падежи могут исчезнуть (французский)</a:t>
            </a:r>
          </a:p>
        </p:txBody>
      </p:sp>
    </p:spTree>
    <p:extLst>
      <p:ext uri="{BB962C8B-B14F-4D97-AF65-F5344CB8AC3E}">
        <p14:creationId xmlns:p14="http://schemas.microsoft.com/office/powerpoint/2010/main" val="17873022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AA724C-9E25-4436-9D7F-7C6CB826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#2: </a:t>
            </a:r>
            <a:r>
              <a:rPr lang="ru-RU" dirty="0"/>
              <a:t>кофе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C44E46-613D-43A5-AA61-535DBC744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06" y="1991358"/>
            <a:ext cx="5924494" cy="37334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B72F46-3CAC-44E6-85C1-1E5BE8FA1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1357"/>
            <a:ext cx="5608499" cy="373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986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DD310E-28A1-49D7-8791-07CABC35F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Загадка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8D2EA4-CB9E-4F49-A611-AC54148AD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Есть такой тип языковых единиц, который изменяется очень редко, поэтому из него можно узнавать старые падежные формы, старые ударения и старые типы управления глаголов. Что это за тип языковых единиц?</a:t>
            </a:r>
          </a:p>
        </p:txBody>
      </p:sp>
    </p:spTree>
    <p:extLst>
      <p:ext uri="{BB962C8B-B14F-4D97-AF65-F5344CB8AC3E}">
        <p14:creationId xmlns:p14="http://schemas.microsoft.com/office/powerpoint/2010/main" val="15200553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5E3D2E7-AD93-44A1-8BC6-0E1343A3E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C5271D-3244-41E2-B819-CBCB46B71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83B5F4-86FD-4BF8-88F1-837F5B70B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8FD2E2-2BBC-4CE0-8728-F7F04CF3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FDB4C9A-B334-4F22-B77C-0ABDFA48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0B25D87-B509-4BDD-8E23-850E1C39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9A1D830-E73C-47A9-A534-323CEEFF5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69FBEC-4C47-4288-962D-3FC20C79F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8CDCF-EF98-4829-B3C6-BD7C62748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4" y="702365"/>
            <a:ext cx="3896264" cy="376566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100" b="1" kern="1200" cap="none" baseline="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Case #3: Слово о полку Игореве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2137AE-6730-48F7-8E6C-4C47815895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635" r="2" b="29996"/>
          <a:stretch/>
        </p:blipFill>
        <p:spPr>
          <a:xfrm>
            <a:off x="20" y="10"/>
            <a:ext cx="6901088" cy="685799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4F6FC82-E588-4DA0-8096-0C3BD54F1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4" y="6229681"/>
            <a:ext cx="457200" cy="457200"/>
            <a:chOff x="11361456" y="6195813"/>
            <a:chExt cx="548640" cy="54864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8898E90-044F-45FF-8B4D-CE0F6A63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23BF161-A852-4DA5-BB4C-2DFC336B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25219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799CC6-90B6-456B-8D0C-7C14C53C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Психолингвистический аспект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F5B0A2-9F73-4F49-B941-A11145D1D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Носители не замечают изменений в языке, а если и замечают, то только что-то очень поверхностное.</a:t>
            </a:r>
          </a:p>
        </p:txBody>
      </p:sp>
    </p:spTree>
    <p:extLst>
      <p:ext uri="{BB962C8B-B14F-4D97-AF65-F5344CB8AC3E}">
        <p14:creationId xmlns:p14="http://schemas.microsoft.com/office/powerpoint/2010/main" val="1732661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597865-7284-4533-B9BA-822B6B80A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Изменения в лексике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34142A-0DA8-4C03-89D0-2254471AB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Что может произойти со словом?</a:t>
            </a:r>
          </a:p>
          <a:p>
            <a:r>
              <a:rPr lang="ru-RU" dirty="0"/>
              <a:t>Вместо одного слова начинают использовать другое, старое слово исчезает</a:t>
            </a:r>
          </a:p>
          <a:p>
            <a:r>
              <a:rPr lang="ru-RU" dirty="0"/>
              <a:t>Слово изменяет своё значение</a:t>
            </a:r>
          </a:p>
          <a:p>
            <a:r>
              <a:rPr lang="ru-RU" dirty="0"/>
              <a:t>Слово просто появляется</a:t>
            </a:r>
          </a:p>
          <a:p>
            <a:r>
              <a:rPr lang="ru-RU" dirty="0"/>
              <a:t>Слово просто исчезает</a:t>
            </a:r>
          </a:p>
        </p:txBody>
      </p:sp>
    </p:spTree>
    <p:extLst>
      <p:ext uri="{BB962C8B-B14F-4D97-AF65-F5344CB8AC3E}">
        <p14:creationId xmlns:p14="http://schemas.microsoft.com/office/powerpoint/2010/main" val="156868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90209A-DD7E-47C8-8D24-CDFD8486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каких случаях слова «заменяются»?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B047BB-BA92-48F6-9BDF-ED8289769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Заимствования</a:t>
            </a:r>
          </a:p>
          <a:p>
            <a:r>
              <a:rPr lang="ru-RU" dirty="0"/>
              <a:t>Табу</a:t>
            </a:r>
          </a:p>
          <a:p>
            <a:r>
              <a:rPr lang="ru-RU" dirty="0"/>
              <a:t>Слова с эмоциональной окраской</a:t>
            </a:r>
          </a:p>
        </p:txBody>
      </p:sp>
    </p:spTree>
    <p:extLst>
      <p:ext uri="{BB962C8B-B14F-4D97-AF65-F5344CB8AC3E}">
        <p14:creationId xmlns:p14="http://schemas.microsoft.com/office/powerpoint/2010/main" val="286641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2019F4-1A8C-4896-B1B6-F85D98E18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Заимствования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BC1F63-9EC9-4A7E-990A-C2B5EAD4E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Появляются слова для ещё неназванных понятий</a:t>
            </a:r>
            <a:endParaRPr lang="en-US" dirty="0"/>
          </a:p>
          <a:p>
            <a:pPr lvl="1"/>
            <a:r>
              <a:rPr lang="ru-RU" dirty="0"/>
              <a:t>Компьютер, интернет, мессенджер</a:t>
            </a:r>
          </a:p>
          <a:p>
            <a:r>
              <a:rPr lang="ru-RU" dirty="0"/>
              <a:t>Старое слово для называния чего-нибудь заменяется словом из другого языка</a:t>
            </a:r>
          </a:p>
          <a:p>
            <a:pPr lvl="1"/>
            <a:r>
              <a:rPr lang="ru-RU" dirty="0"/>
              <a:t>Не ПТУ, а колледж</a:t>
            </a:r>
          </a:p>
        </p:txBody>
      </p:sp>
    </p:spTree>
    <p:extLst>
      <p:ext uri="{BB962C8B-B14F-4D97-AF65-F5344CB8AC3E}">
        <p14:creationId xmlns:p14="http://schemas.microsoft.com/office/powerpoint/2010/main" val="86438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D7C035-317A-4527-AB75-EB5427883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Какие слова заимствованы в русский?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FB6C11-D9C8-4353-BCD3-F1E39C188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Очевидное: эксперимент, компьютер</a:t>
            </a:r>
          </a:p>
          <a:p>
            <a:r>
              <a:rPr lang="ru-RU" dirty="0"/>
              <a:t>Неочевидное: буква, изба, осёл (из древнегерманского), свёкла, грамота, тетрадь (из греческого), алый, башмак, богатырь, лошадь (из тюркских).</a:t>
            </a:r>
          </a:p>
        </p:txBody>
      </p:sp>
    </p:spTree>
    <p:extLst>
      <p:ext uri="{BB962C8B-B14F-4D97-AF65-F5344CB8AC3E}">
        <p14:creationId xmlns:p14="http://schemas.microsoft.com/office/powerpoint/2010/main" val="319447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Дерево">
  <a:themeElements>
    <a:clrScheme name="Дерево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Дерево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Дерево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1728</Words>
  <Application>Microsoft Office PowerPoint</Application>
  <PresentationFormat>Широкоэкранный</PresentationFormat>
  <Paragraphs>181</Paragraphs>
  <Slides>59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65" baseType="lpstr">
      <vt:lpstr>Calibri</vt:lpstr>
      <vt:lpstr>Georgia</vt:lpstr>
      <vt:lpstr>Rockwell Extra Bold</vt:lpstr>
      <vt:lpstr>Trebuchet MS</vt:lpstr>
      <vt:lpstr>Wingdings</vt:lpstr>
      <vt:lpstr>Дерево</vt:lpstr>
      <vt:lpstr>Языковая история</vt:lpstr>
      <vt:lpstr>Язык – меняется?</vt:lpstr>
      <vt:lpstr>Например…</vt:lpstr>
      <vt:lpstr>Менее радикальные изменения</vt:lpstr>
      <vt:lpstr>Что изменяется в языке?</vt:lpstr>
      <vt:lpstr>Изменения в лексике</vt:lpstr>
      <vt:lpstr>В каких случаях слова «заменяются»?</vt:lpstr>
      <vt:lpstr>Заимствования</vt:lpstr>
      <vt:lpstr>Какие слова заимствованы в русский?</vt:lpstr>
      <vt:lpstr>«шапка»</vt:lpstr>
      <vt:lpstr>Презентация PowerPoint</vt:lpstr>
      <vt:lpstr>Табу</vt:lpstr>
      <vt:lpstr>Слова с эмоциональной окраской</vt:lpstr>
      <vt:lpstr>Прилагательные с положительной оценкой</vt:lpstr>
      <vt:lpstr>«туалет»</vt:lpstr>
      <vt:lpstr>«туалет»</vt:lpstr>
      <vt:lpstr>«туалет»</vt:lpstr>
      <vt:lpstr>«туалет»</vt:lpstr>
      <vt:lpstr>«уборная»</vt:lpstr>
      <vt:lpstr>«уборная»</vt:lpstr>
      <vt:lpstr>«сортир»</vt:lpstr>
      <vt:lpstr>«сортир»</vt:lpstr>
      <vt:lpstr>Продолжение сортирной темы</vt:lpstr>
      <vt:lpstr>«клозет»</vt:lpstr>
      <vt:lpstr>«клозет»</vt:lpstr>
      <vt:lpstr>«нужник»</vt:lpstr>
      <vt:lpstr>«нужник»</vt:lpstr>
      <vt:lpstr>«нужник»</vt:lpstr>
      <vt:lpstr>Итого:</vt:lpstr>
      <vt:lpstr>Как слово может изменить значение?</vt:lpstr>
      <vt:lpstr>Типы семантических сдвигов</vt:lpstr>
      <vt:lpstr>Метонимия</vt:lpstr>
      <vt:lpstr>Метафора</vt:lpstr>
      <vt:lpstr>База семантических переходов</vt:lpstr>
      <vt:lpstr>Появление новых слов</vt:lpstr>
      <vt:lpstr>Исчезновение слов</vt:lpstr>
      <vt:lpstr>Изменения в фонетике</vt:lpstr>
      <vt:lpstr>Изменение звуков</vt:lpstr>
      <vt:lpstr>шо</vt:lpstr>
      <vt:lpstr>kaldu -&gt; šo</vt:lpstr>
      <vt:lpstr>kaldu -&gt; šo</vt:lpstr>
      <vt:lpstr>Про матерей и сестёр</vt:lpstr>
      <vt:lpstr>Факты</vt:lpstr>
      <vt:lpstr>Ударение</vt:lpstr>
      <vt:lpstr>«Поэтическая вольность»</vt:lpstr>
      <vt:lpstr>Зализняк об изменениях в ударении</vt:lpstr>
      <vt:lpstr>…продолжение</vt:lpstr>
      <vt:lpstr>Презентация PowerPoint</vt:lpstr>
      <vt:lpstr>«Слияние»  и «расхождение» звуков</vt:lpstr>
      <vt:lpstr>Изменения в грамматике</vt:lpstr>
      <vt:lpstr>Отступление: два типа языков</vt:lpstr>
      <vt:lpstr>Изменение грамматического строя</vt:lpstr>
      <vt:lpstr>Как это может происходить?</vt:lpstr>
      <vt:lpstr>Как это может происходить?</vt:lpstr>
      <vt:lpstr>«Локальные» изменения</vt:lpstr>
      <vt:lpstr>Case #2: кофе</vt:lpstr>
      <vt:lpstr>Загадка</vt:lpstr>
      <vt:lpstr>Case #3: Слово о полку Игореве</vt:lpstr>
      <vt:lpstr>Психолингвистический аспект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Языковая история</dc:title>
  <dc:creator>Наследскова Полина Леонидовна</dc:creator>
  <cp:lastModifiedBy>Наследскова Полина Леонидовна</cp:lastModifiedBy>
  <cp:revision>11</cp:revision>
  <dcterms:created xsi:type="dcterms:W3CDTF">2018-09-23T13:41:05Z</dcterms:created>
  <dcterms:modified xsi:type="dcterms:W3CDTF">2018-10-16T19:46:24Z</dcterms:modified>
</cp:coreProperties>
</file>